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306" r:id="rId2"/>
    <p:sldId id="307" r:id="rId3"/>
    <p:sldId id="308" r:id="rId4"/>
    <p:sldId id="310" r:id="rId5"/>
    <p:sldId id="311" r:id="rId6"/>
    <p:sldId id="288" r:id="rId7"/>
    <p:sldId id="309" r:id="rId8"/>
    <p:sldId id="312" r:id="rId9"/>
    <p:sldId id="313" r:id="rId10"/>
    <p:sldId id="314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82F"/>
    <a:srgbClr val="008542"/>
    <a:srgbClr val="CA6010"/>
    <a:srgbClr val="002855"/>
    <a:srgbClr val="0066A1"/>
    <a:srgbClr val="00629B"/>
    <a:srgbClr val="CC0033"/>
    <a:srgbClr val="E37222"/>
    <a:srgbClr val="69BE28"/>
    <a:srgbClr val="6B1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4501" autoAdjust="0"/>
  </p:normalViewPr>
  <p:slideViewPr>
    <p:cSldViewPr snapToGrid="0" snapToObjects="1">
      <p:cViewPr varScale="1">
        <p:scale>
          <a:sx n="112" d="100"/>
          <a:sy n="112" d="100"/>
        </p:scale>
        <p:origin x="214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720A-4764-925C-E79324DF965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720A-4764-925C-E79324DF965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20A-4764-925C-E79324DF965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20A-4764-925C-E79324DF965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Testing Data</c:v>
                </c:pt>
                <c:pt idx="1">
                  <c:v>Training Data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0A-4764-925C-E79324DF965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69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01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19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10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30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68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47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21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36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6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2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5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4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19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28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86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1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4.png"/><Relationship Id="rId9" Type="http://schemas.openxmlformats.org/officeDocument/2006/relationships/image" Target="../media/image10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4.png"/><Relationship Id="rId9" Type="http://schemas.openxmlformats.org/officeDocument/2006/relationships/image" Target="../media/image1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.png"/><Relationship Id="rId7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A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43998" cy="5143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407DB-9EC1-775D-729D-5F1A7B591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766"/>
          <a:stretch/>
        </p:blipFill>
        <p:spPr>
          <a:xfrm>
            <a:off x="1" y="4627165"/>
            <a:ext cx="9144000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28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picture containing art, majorelle blue&#10;&#10;Description automatically generated">
            <a:extLst>
              <a:ext uri="{FF2B5EF4-FFF2-40B4-BE49-F238E27FC236}">
                <a16:creationId xmlns:a16="http://schemas.microsoft.com/office/drawing/2014/main" id="{B1B8847A-AC7A-DD9F-DBDE-21B0F37365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020" y="374444"/>
            <a:ext cx="9162288" cy="2164536"/>
          </a:xfrm>
          <a:prstGeom prst="rect">
            <a:avLst/>
          </a:prstGeom>
        </p:spPr>
      </p:pic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2289" y="1247412"/>
            <a:ext cx="8658713" cy="3092113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EF7957-62A6-2F32-40BC-75E462878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528E7C2-CE3F-EE06-4447-2CB3BC3EAE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8534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82288" y="1242334"/>
            <a:ext cx="4234053" cy="3112690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1046" y="1242334"/>
            <a:ext cx="4234053" cy="3112690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F5401-247A-20C7-3264-A18311DFA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384FD7-4A7D-5268-62F7-93283DA102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90591" y="1245233"/>
            <a:ext cx="4250410" cy="3094292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89" y="1245232"/>
            <a:ext cx="4227717" cy="3094119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6AD83B-8216-5397-EEB8-FF133C3E7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A02FAF8-5E04-CFFE-9019-473F325D7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8237" y="2875597"/>
            <a:ext cx="4252764" cy="147942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45232"/>
            <a:ext cx="4252764" cy="3109792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88237" y="1245231"/>
            <a:ext cx="4252764" cy="147942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792650-E2E9-3B3D-B60F-CA3A69788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B7DA4B-4D12-6662-3315-7423CCA69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5745" y="2269344"/>
            <a:ext cx="4255255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45232"/>
            <a:ext cx="4235466" cy="3109792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85745" y="1245232"/>
            <a:ext cx="4255255" cy="901283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1B004A-409A-77D5-A3C7-281C878085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B1E50B4-EB39-89B0-9C6E-A2B502C12D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920" y="1245687"/>
            <a:ext cx="4231835" cy="3109338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87855" y="2269504"/>
            <a:ext cx="4253146" cy="2085521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87855" y="1252982"/>
            <a:ext cx="4253146" cy="885784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F6E064-8914-FCD2-7B22-B9DD9D169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F514186-64D2-D79F-5790-B5B2D99DEC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E3151-C814-8D51-B7C9-E0368224CE31}"/>
              </a:ext>
            </a:extLst>
          </p:cNvPr>
          <p:cNvSpPr txBox="1"/>
          <p:nvPr userDrawn="1"/>
        </p:nvSpPr>
        <p:spPr>
          <a:xfrm>
            <a:off x="7361695" y="1782305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7473" y="2921431"/>
            <a:ext cx="4210281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52981"/>
            <a:ext cx="4210280" cy="1439405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707473" y="1269541"/>
            <a:ext cx="4210281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282290" y="2921431"/>
            <a:ext cx="4210280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B2AA21-5DC4-EF2E-F110-447171121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3B2B563-ED51-2E79-84DE-879842AE1C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1" y="1252981"/>
            <a:ext cx="3019523" cy="3102042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443216" y="1252980"/>
            <a:ext cx="5497785" cy="3102043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304CB7-3AA2-3202-B580-2B5C69FB9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57C2D4C-BD60-59E9-69C3-E21B448188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705535" y="1245231"/>
            <a:ext cx="4235466" cy="3109791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90" y="3591612"/>
            <a:ext cx="4235466" cy="763411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2290" y="1245232"/>
            <a:ext cx="4235466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2468D8-7183-0FC6-538D-BB28C6C21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D22E6AC-1D68-1A62-895E-D1CC0C4F3D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E4219F-8A77-4012-6E77-CCFCA3695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34E679-CD0B-16C4-E8EE-14DDEBE54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60127-67C7-F66A-23F8-A934B721F883}"/>
              </a:ext>
            </a:extLst>
          </p:cNvPr>
          <p:cNvSpPr txBox="1"/>
          <p:nvPr userDrawn="1"/>
        </p:nvSpPr>
        <p:spPr>
          <a:xfrm>
            <a:off x="1066800" y="431800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43998" cy="5143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407DB-9EC1-775D-729D-5F1A7B591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766"/>
          <a:stretch/>
        </p:blipFill>
        <p:spPr>
          <a:xfrm>
            <a:off x="1" y="4627165"/>
            <a:ext cx="9144000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28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13" name="Picture Placeholder 10" descr="A person and person standing in a server room&#10;&#10;Description automatically generated">
            <a:extLst>
              <a:ext uri="{FF2B5EF4-FFF2-40B4-BE49-F238E27FC236}">
                <a16:creationId xmlns:a16="http://schemas.microsoft.com/office/drawing/2014/main" id="{E2CDE891-37C3-7DA8-CE02-376B7C6F19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t="1914" b="1914"/>
          <a:stretch>
            <a:fillRect/>
          </a:stretch>
        </p:blipFill>
        <p:spPr>
          <a:xfrm>
            <a:off x="-551" y="506367"/>
            <a:ext cx="1828800" cy="1828800"/>
          </a:xfrm>
          <a:prstGeom prst="rect">
            <a:avLst/>
          </a:prstGeom>
        </p:spPr>
      </p:pic>
      <p:pic>
        <p:nvPicPr>
          <p:cNvPr id="14" name="Picture Placeholder 12" descr="A person and person standing next to a machine&#10;&#10;Description automatically generated">
            <a:extLst>
              <a:ext uri="{FF2B5EF4-FFF2-40B4-BE49-F238E27FC236}">
                <a16:creationId xmlns:a16="http://schemas.microsoft.com/office/drawing/2014/main" id="{AC3379AB-8D10-2BB7-CAB0-CA8421C074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2681" r="2681"/>
          <a:stretch>
            <a:fillRect/>
          </a:stretch>
        </p:blipFill>
        <p:spPr>
          <a:xfrm>
            <a:off x="1812458" y="506367"/>
            <a:ext cx="1861485" cy="1831081"/>
          </a:xfrm>
          <a:prstGeom prst="rect">
            <a:avLst/>
          </a:prstGeom>
        </p:spPr>
      </p:pic>
      <p:pic>
        <p:nvPicPr>
          <p:cNvPr id="15" name="Picture Placeholder 16" descr="A person in a wheelchair working on a computer&#10;&#10;Description automatically generated">
            <a:extLst>
              <a:ext uri="{FF2B5EF4-FFF2-40B4-BE49-F238E27FC236}">
                <a16:creationId xmlns:a16="http://schemas.microsoft.com/office/drawing/2014/main" id="{4AB2EF3D-2061-6AB8-2AED-E8950E43FC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1401" r="1401"/>
          <a:stretch>
            <a:fillRect/>
          </a:stretch>
        </p:blipFill>
        <p:spPr>
          <a:xfrm>
            <a:off x="3674266" y="506367"/>
            <a:ext cx="1817334" cy="1828800"/>
          </a:xfrm>
          <a:prstGeom prst="rect">
            <a:avLst/>
          </a:prstGeom>
        </p:spPr>
      </p:pic>
      <p:pic>
        <p:nvPicPr>
          <p:cNvPr id="16" name="Picture Placeholder 18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9C157887-8158-B68B-D968-EFE81041397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1294" r="1294"/>
          <a:stretch>
            <a:fillRect/>
          </a:stretch>
        </p:blipFill>
        <p:spPr>
          <a:xfrm>
            <a:off x="5493599" y="506367"/>
            <a:ext cx="1837943" cy="1828800"/>
          </a:xfrm>
          <a:prstGeom prst="rect">
            <a:avLst/>
          </a:prstGeom>
        </p:spPr>
      </p:pic>
      <p:pic>
        <p:nvPicPr>
          <p:cNvPr id="17" name="Picture Placeholder 20" descr="A person looking at a screen&#10;&#10;Description automatically generated">
            <a:extLst>
              <a:ext uri="{FF2B5EF4-FFF2-40B4-BE49-F238E27FC236}">
                <a16:creationId xmlns:a16="http://schemas.microsoft.com/office/drawing/2014/main" id="{690CAAAA-DAF1-CE15-5209-33321374416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l="8189" r="8189"/>
          <a:stretch>
            <a:fillRect/>
          </a:stretch>
        </p:blipFill>
        <p:spPr>
          <a:xfrm>
            <a:off x="7322401" y="506367"/>
            <a:ext cx="18365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98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89" y="2128100"/>
            <a:ext cx="8658711" cy="1604915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89" y="1253847"/>
            <a:ext cx="8658711" cy="758882"/>
          </a:xfrm>
        </p:spPr>
        <p:txBody>
          <a:bodyPr lIns="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82289" y="3810504"/>
            <a:ext cx="8658711" cy="544519"/>
          </a:xfrm>
        </p:spPr>
        <p:txBody>
          <a:bodyPr lIns="0">
            <a:normAutofit/>
          </a:bodyPr>
          <a:lstStyle>
            <a:lvl1pPr marL="0" indent="0">
              <a:buNone/>
              <a:defRPr sz="1500" b="1" i="1">
                <a:solidFill>
                  <a:srgbClr val="002855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03909E-FD8C-20E1-141E-744AE8D3FA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noProof="0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8408872-713C-D7D4-6C0F-6707249D20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3138935"/>
            <a:ext cx="4289710" cy="1208828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89" y="1245232"/>
            <a:ext cx="8658711" cy="1457025"/>
          </a:xfrm>
        </p:spPr>
        <p:txBody>
          <a:bodyPr lIns="0"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722970" y="3138934"/>
            <a:ext cx="4218030" cy="120882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101C7A-858B-1E2B-83E0-2582C72145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3388630-5250-47EC-8C4D-75D355887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52981"/>
            <a:ext cx="4970872" cy="2165833"/>
          </a:xfrm>
        </p:spPr>
        <p:txBody>
          <a:bodyPr/>
          <a:lstStyle>
            <a:lvl1pPr>
              <a:buClr>
                <a:srgbClr val="002855"/>
              </a:buClr>
              <a:defRPr/>
            </a:lvl1pPr>
            <a:lvl2pPr>
              <a:buClr>
                <a:srgbClr val="002855"/>
              </a:buClr>
              <a:defRPr/>
            </a:lvl2pPr>
            <a:lvl3pPr>
              <a:buClr>
                <a:srgbClr val="002855"/>
              </a:buClr>
              <a:defRPr/>
            </a:lvl3pPr>
            <a:lvl4pPr>
              <a:buClr>
                <a:srgbClr val="002855"/>
              </a:buClr>
              <a:defRPr/>
            </a:lvl4pPr>
            <a:lvl5pPr>
              <a:buClr>
                <a:srgbClr val="00285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90" y="3535051"/>
            <a:ext cx="4970872" cy="819973"/>
          </a:xfrm>
        </p:spPr>
        <p:txBody>
          <a:bodyPr lIns="0">
            <a:normAutofit/>
          </a:bodyPr>
          <a:lstStyle>
            <a:lvl1pPr marL="0" indent="0">
              <a:buNone/>
              <a:defRPr sz="1500" b="1">
                <a:solidFill>
                  <a:srgbClr val="002855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366283" y="1252982"/>
            <a:ext cx="3574718" cy="3102042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1788BA-926E-34CC-7A52-44AE3BA95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D91E58F-B24D-1552-AAE8-A8CA5C5411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43998" cy="5143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407DB-9EC1-775D-729D-5F1A7B591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766"/>
          <a:stretch/>
        </p:blipFill>
        <p:spPr>
          <a:xfrm>
            <a:off x="1" y="4627165"/>
            <a:ext cx="9144000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28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5" name="Picture Placeholder 10" descr="A person wearing a hard hat and holding a tablet&#10;&#10;Description automatically generated">
            <a:extLst>
              <a:ext uri="{FF2B5EF4-FFF2-40B4-BE49-F238E27FC236}">
                <a16:creationId xmlns:a16="http://schemas.microsoft.com/office/drawing/2014/main" id="{1983CD9E-58BA-8497-EABE-8AEB7632EE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852" r="1852"/>
          <a:stretch>
            <a:fillRect/>
          </a:stretch>
        </p:blipFill>
        <p:spPr>
          <a:xfrm>
            <a:off x="-551" y="506367"/>
            <a:ext cx="1828800" cy="1828800"/>
          </a:xfrm>
          <a:prstGeom prst="rect">
            <a:avLst/>
          </a:prstGeom>
        </p:spPr>
      </p:pic>
      <p:pic>
        <p:nvPicPr>
          <p:cNvPr id="6" name="Picture Placeholder 12" descr="A computer screen with numbers and lines&#10;&#10;Description automatically generated">
            <a:extLst>
              <a:ext uri="{FF2B5EF4-FFF2-40B4-BE49-F238E27FC236}">
                <a16:creationId xmlns:a16="http://schemas.microsoft.com/office/drawing/2014/main" id="{233133B5-4B0B-6DB8-7727-64E8DF6FA21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1691" b="1691"/>
          <a:stretch>
            <a:fillRect/>
          </a:stretch>
        </p:blipFill>
        <p:spPr>
          <a:xfrm>
            <a:off x="1812458" y="506367"/>
            <a:ext cx="1861485" cy="1831081"/>
          </a:xfrm>
          <a:prstGeom prst="rect">
            <a:avLst/>
          </a:prstGeom>
        </p:spPr>
      </p:pic>
      <p:pic>
        <p:nvPicPr>
          <p:cNvPr id="7" name="Picture Placeholder 14" descr="A person in a white coat working on a computer&#10;&#10;Description automatically generated">
            <a:extLst>
              <a:ext uri="{FF2B5EF4-FFF2-40B4-BE49-F238E27FC236}">
                <a16:creationId xmlns:a16="http://schemas.microsoft.com/office/drawing/2014/main" id="{C3704A6D-9A48-FAE2-A984-46EEBD38442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t="1382" b="1382"/>
          <a:stretch>
            <a:fillRect/>
          </a:stretch>
        </p:blipFill>
        <p:spPr>
          <a:xfrm>
            <a:off x="3674266" y="506367"/>
            <a:ext cx="1817334" cy="1828800"/>
          </a:xfrm>
          <a:prstGeom prst="rect">
            <a:avLst/>
          </a:prstGeom>
        </p:spPr>
      </p:pic>
      <p:pic>
        <p:nvPicPr>
          <p:cNvPr id="9" name="Picture Placeholder 16" descr="A digital image of a person's head&#10;&#10;Description automatically generated">
            <a:extLst>
              <a:ext uri="{FF2B5EF4-FFF2-40B4-BE49-F238E27FC236}">
                <a16:creationId xmlns:a16="http://schemas.microsoft.com/office/drawing/2014/main" id="{F062005E-FA08-9FF9-21A3-3FC892EACB1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t="1803" b="1803"/>
          <a:stretch>
            <a:fillRect/>
          </a:stretch>
        </p:blipFill>
        <p:spPr>
          <a:xfrm>
            <a:off x="5493599" y="506367"/>
            <a:ext cx="1837943" cy="1828800"/>
          </a:xfrm>
          <a:prstGeom prst="rect">
            <a:avLst/>
          </a:prstGeom>
        </p:spPr>
      </p:pic>
      <p:pic>
        <p:nvPicPr>
          <p:cNvPr id="11" name="Picture Placeholder 18" descr="A person using a video call&#10;&#10;Description automatically generated">
            <a:extLst>
              <a:ext uri="{FF2B5EF4-FFF2-40B4-BE49-F238E27FC236}">
                <a16:creationId xmlns:a16="http://schemas.microsoft.com/office/drawing/2014/main" id="{D97C07C5-B1A6-B762-9791-82B23BD26EB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l="4356" r="4356"/>
          <a:stretch>
            <a:fillRect/>
          </a:stretch>
        </p:blipFill>
        <p:spPr>
          <a:xfrm>
            <a:off x="7322401" y="506367"/>
            <a:ext cx="18365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9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D-Photos Un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43998" cy="5143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407DB-9EC1-775D-729D-5F1A7B591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766"/>
          <a:stretch/>
        </p:blipFill>
        <p:spPr>
          <a:xfrm>
            <a:off x="1" y="4627165"/>
            <a:ext cx="9144000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28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15FADBE-3A29-1E95-9C47-935083B27C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551" y="506367"/>
            <a:ext cx="1828800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0A25B10-0BC1-34CB-1AE9-91D80CD073B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812458" y="506367"/>
            <a:ext cx="1861485" cy="1831081"/>
          </a:xfrm>
          <a:prstGeom prst="rect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7B41E3-9465-5800-4CC3-1599D54B45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74266" y="506367"/>
            <a:ext cx="1817334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824EB5-3550-BCA0-C7FF-9BD2CA5794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93599" y="506367"/>
            <a:ext cx="1837943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314601B-6241-4ED7-E8F6-B3CB1AF2792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22401" y="506367"/>
            <a:ext cx="1836546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0292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43998" cy="5143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407DB-9EC1-775D-729D-5F1A7B591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766"/>
          <a:stretch/>
        </p:blipFill>
        <p:spPr>
          <a:xfrm>
            <a:off x="1" y="4627165"/>
            <a:ext cx="9144000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28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1D605-ADDB-54A4-FC63-4B1837288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002971"/>
            <a:ext cx="8553009" cy="106497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300" i="0"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04A8526-DBEB-ABFE-0AA2-2CF6022C45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90" y="3088182"/>
            <a:ext cx="8553008" cy="815369"/>
          </a:xfrm>
        </p:spPr>
        <p:txBody>
          <a:bodyPr lIns="0"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4810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0457"/>
            <a:ext cx="9143998" cy="5148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407DB-9EC1-775D-729D-5F1A7B591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766"/>
          <a:stretch/>
        </p:blipFill>
        <p:spPr>
          <a:xfrm>
            <a:off x="1" y="4627165"/>
            <a:ext cx="9144000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7022971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28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11" name="Picture Placeholder 9" descr="A group of people wearing hard hats and jackets looking at a computer screen&#10;&#10;Description automatically generated">
            <a:extLst>
              <a:ext uri="{FF2B5EF4-FFF2-40B4-BE49-F238E27FC236}">
                <a16:creationId xmlns:a16="http://schemas.microsoft.com/office/drawing/2014/main" id="{971E8037-2F71-478A-7B70-1B9B8BCC4F4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2604" r="2604"/>
          <a:stretch>
            <a:fillRect/>
          </a:stretch>
        </p:blipFill>
        <p:spPr>
          <a:xfrm>
            <a:off x="-487630" y="-275587"/>
            <a:ext cx="2633567" cy="2633016"/>
          </a:xfrm>
          <a:prstGeom prst="ellipse">
            <a:avLst/>
          </a:prstGeom>
        </p:spPr>
      </p:pic>
      <p:pic>
        <p:nvPicPr>
          <p:cNvPr id="17" name="Picture Placeholder 17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AE58B03D-17F4-ADE9-3B99-C65A056E85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16626" r="16626"/>
          <a:stretch>
            <a:fillRect/>
          </a:stretch>
        </p:blipFill>
        <p:spPr>
          <a:xfrm>
            <a:off x="7216988" y="432744"/>
            <a:ext cx="1313770" cy="1314045"/>
          </a:xfrm>
          <a:prstGeom prst="ellipse">
            <a:avLst/>
          </a:prstGeom>
        </p:spPr>
      </p:pic>
      <p:pic>
        <p:nvPicPr>
          <p:cNvPr id="18" name="Picture Placeholder 11" descr="A doctor using a virtual reality device&#10;&#10;Description automatically generated">
            <a:extLst>
              <a:ext uri="{FF2B5EF4-FFF2-40B4-BE49-F238E27FC236}">
                <a16:creationId xmlns:a16="http://schemas.microsoft.com/office/drawing/2014/main" id="{53E22AF1-56BB-E6C3-64B5-7E763C07FFA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10503" r="10503"/>
          <a:stretch>
            <a:fillRect/>
          </a:stretch>
        </p:blipFill>
        <p:spPr>
          <a:xfrm>
            <a:off x="3465829" y="-82898"/>
            <a:ext cx="2187948" cy="2187491"/>
          </a:xfrm>
          <a:prstGeom prst="ellipse">
            <a:avLst/>
          </a:prstGeom>
        </p:spPr>
      </p:pic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5E53593A-3F8C-932A-59F0-DFBE45383AA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8941" r="8941"/>
          <a:stretch/>
        </p:blipFill>
        <p:spPr>
          <a:xfrm>
            <a:off x="7445518" y="2009789"/>
            <a:ext cx="1888036" cy="18880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431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0457"/>
            <a:ext cx="9143998" cy="5148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407DB-9EC1-775D-729D-5F1A7B591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766"/>
          <a:stretch/>
        </p:blipFill>
        <p:spPr>
          <a:xfrm>
            <a:off x="1" y="4627165"/>
            <a:ext cx="9144000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90" y="2581643"/>
            <a:ext cx="7022970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28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5" name="Picture Placeholder 9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6B0AB2CF-1496-60EB-9749-1F18FBB188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3559" r="3559"/>
          <a:stretch>
            <a:fillRect/>
          </a:stretch>
        </p:blipFill>
        <p:spPr>
          <a:xfrm>
            <a:off x="-487630" y="-275587"/>
            <a:ext cx="2633567" cy="2633016"/>
          </a:xfrm>
          <a:prstGeom prst="ellipse">
            <a:avLst/>
          </a:prstGeom>
        </p:spPr>
      </p:pic>
      <p:pic>
        <p:nvPicPr>
          <p:cNvPr id="6" name="Picture Placeholder 13" descr="A hand touching a sphere&#10;&#10;Description automatically generated">
            <a:extLst>
              <a:ext uri="{FF2B5EF4-FFF2-40B4-BE49-F238E27FC236}">
                <a16:creationId xmlns:a16="http://schemas.microsoft.com/office/drawing/2014/main" id="{61393A28-42FE-4220-C6F9-FEA637B7AA1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319" b="319"/>
          <a:stretch>
            <a:fillRect/>
          </a:stretch>
        </p:blipFill>
        <p:spPr>
          <a:xfrm>
            <a:off x="7216988" y="432744"/>
            <a:ext cx="1313770" cy="1314045"/>
          </a:xfrm>
          <a:prstGeom prst="ellipse">
            <a:avLst/>
          </a:prstGeom>
        </p:spPr>
      </p:pic>
      <p:pic>
        <p:nvPicPr>
          <p:cNvPr id="7" name="Picture Placeholder 11" descr="A person and person wearing safety vests and helmets looking at a computer&#10;&#10;Description automatically generated">
            <a:extLst>
              <a:ext uri="{FF2B5EF4-FFF2-40B4-BE49-F238E27FC236}">
                <a16:creationId xmlns:a16="http://schemas.microsoft.com/office/drawing/2014/main" id="{F9AC9626-6C9B-4881-5579-DBB2A1D39B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t="1020" b="1020"/>
          <a:stretch>
            <a:fillRect/>
          </a:stretch>
        </p:blipFill>
        <p:spPr>
          <a:xfrm>
            <a:off x="3465829" y="-82898"/>
            <a:ext cx="2187948" cy="2187491"/>
          </a:xfrm>
          <a:prstGeom prst="ellipse">
            <a:avLst/>
          </a:prstGeom>
        </p:spPr>
      </p:pic>
      <p:pic>
        <p:nvPicPr>
          <p:cNvPr id="9" name="Picture Placeholder 15" descr="A person wearing a white hard hat and white shirt&#10;&#10;Description automatically generated">
            <a:extLst>
              <a:ext uri="{FF2B5EF4-FFF2-40B4-BE49-F238E27FC236}">
                <a16:creationId xmlns:a16="http://schemas.microsoft.com/office/drawing/2014/main" id="{39DEC6CB-EC87-7831-0461-99EF2191532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4783" r="4783"/>
          <a:stretch>
            <a:fillRect/>
          </a:stretch>
        </p:blipFill>
        <p:spPr>
          <a:xfrm>
            <a:off x="7445518" y="2009789"/>
            <a:ext cx="1888036" cy="18880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557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C-Photos Un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0457"/>
            <a:ext cx="9143998" cy="5148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407DB-9EC1-775D-729D-5F1A7B591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766"/>
          <a:stretch/>
        </p:blipFill>
        <p:spPr>
          <a:xfrm>
            <a:off x="1" y="4627165"/>
            <a:ext cx="9144000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7022971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28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1B942C3-F0D0-0FE4-55A4-3280FC67B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87630" y="-275587"/>
            <a:ext cx="2633567" cy="2633016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561BD8F-E829-81AE-998B-EC8728C4940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16988" y="432744"/>
            <a:ext cx="1313770" cy="1314045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9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0E25509-AA47-5110-4AD7-580DBFBBD0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65829" y="-82898"/>
            <a:ext cx="2187948" cy="2187491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3049B42D-8691-6A46-0F68-FF26C528C56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45518" y="2009789"/>
            <a:ext cx="1888036" cy="1888036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41535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43BFA-82E5-D9EC-7D2D-EE5948B486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0457"/>
            <a:ext cx="9143998" cy="5148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407DB-9EC1-775D-729D-5F1A7B591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766"/>
          <a:stretch/>
        </p:blipFill>
        <p:spPr>
          <a:xfrm>
            <a:off x="1" y="4627165"/>
            <a:ext cx="9144000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28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1D605-ADDB-54A4-FC63-4B1837288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002971"/>
            <a:ext cx="8553009" cy="106497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300" i="0"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04A8526-DBEB-ABFE-0AA2-2CF6022C45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90" y="3088182"/>
            <a:ext cx="8553008" cy="815369"/>
          </a:xfrm>
        </p:spPr>
        <p:txBody>
          <a:bodyPr lIns="0"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0516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83ACE10-6B93-73F3-D147-548FC98F0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r="26766"/>
          <a:stretch/>
        </p:blipFill>
        <p:spPr>
          <a:xfrm>
            <a:off x="1" y="4627165"/>
            <a:ext cx="9144000" cy="53263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289" y="1163977"/>
            <a:ext cx="8646555" cy="303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282290" y="4654044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94" y="4502874"/>
            <a:ext cx="851311" cy="248583"/>
          </a:xfrm>
          <a:prstGeom prst="rect">
            <a:avLst/>
          </a:prstGeom>
        </p:spPr>
      </p:pic>
      <p:sp>
        <p:nvSpPr>
          <p:cNvPr id="9" name="Google Shape;15;p1">
            <a:extLst>
              <a:ext uri="{FF2B5EF4-FFF2-40B4-BE49-F238E27FC236}">
                <a16:creationId xmlns:a16="http://schemas.microsoft.com/office/drawing/2014/main" id="{5F028249-8526-C24F-DC97-781076A629B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D7628-BB4B-9FA6-9AFA-DA6FF4866DB2}"/>
              </a:ext>
            </a:extLst>
          </p:cNvPr>
          <p:cNvSpPr txBox="1"/>
          <p:nvPr userDrawn="1"/>
        </p:nvSpPr>
        <p:spPr>
          <a:xfrm>
            <a:off x="618371" y="447332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34858-77E0-EA87-3422-61C3C142C7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r="26766"/>
          <a:stretch/>
        </p:blipFill>
        <p:spPr>
          <a:xfrm rot="10800000">
            <a:off x="0" y="0"/>
            <a:ext cx="9144000" cy="53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93" r:id="rId3"/>
    <p:sldLayoutId id="2147483691" r:id="rId4"/>
    <p:sldLayoutId id="2147483694" r:id="rId5"/>
    <p:sldLayoutId id="2147483696" r:id="rId6"/>
    <p:sldLayoutId id="2147483697" r:id="rId7"/>
    <p:sldLayoutId id="2147483695" r:id="rId8"/>
    <p:sldLayoutId id="2147483698" r:id="rId9"/>
    <p:sldLayoutId id="2147483662" r:id="rId10"/>
    <p:sldLayoutId id="2147483675" r:id="rId11"/>
    <p:sldLayoutId id="2147483664" r:id="rId12"/>
    <p:sldLayoutId id="2147483674" r:id="rId13"/>
    <p:sldLayoutId id="2147483665" r:id="rId14"/>
    <p:sldLayoutId id="2147483676" r:id="rId15"/>
    <p:sldLayoutId id="2147483677" r:id="rId16"/>
    <p:sldLayoutId id="2147483678" r:id="rId17"/>
    <p:sldLayoutId id="2147483679" r:id="rId18"/>
    <p:sldLayoutId id="2147483667" r:id="rId19"/>
    <p:sldLayoutId id="2147483680" r:id="rId20"/>
    <p:sldLayoutId id="2147483682" r:id="rId21"/>
    <p:sldLayoutId id="2147483681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2855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2855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2855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2855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2855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0F85-6897-B9F6-F73D-5AA25F809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Weather Prediction Based on Meteorological and Environmental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837A3-A4E9-796E-F57C-F00E73E26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i="0" dirty="0">
                <a:solidFill>
                  <a:srgbClr val="0066A1"/>
                </a:solidFill>
              </a:rPr>
              <a:t>Group 22</a:t>
            </a:r>
          </a:p>
          <a:p>
            <a:r>
              <a:rPr lang="en-US" sz="2000" i="0" dirty="0" err="1">
                <a:solidFill>
                  <a:srgbClr val="0066A1"/>
                </a:solidFill>
              </a:rPr>
              <a:t>Umayanagana</a:t>
            </a:r>
            <a:r>
              <a:rPr lang="en-US" sz="2000" i="0" dirty="0">
                <a:solidFill>
                  <a:srgbClr val="0066A1"/>
                </a:solidFill>
              </a:rPr>
              <a:t> D. M. I.     EG/2020/4248 </a:t>
            </a:r>
          </a:p>
          <a:p>
            <a:r>
              <a:rPr lang="en-US" sz="2000" i="0" dirty="0">
                <a:solidFill>
                  <a:srgbClr val="0066A1"/>
                </a:solidFill>
              </a:rPr>
              <a:t>Vihanga V. M. B. P.            EG/2020/4252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6BAE3-DF43-7763-4DBA-A4F2AF6CF0F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AF1EDF9-8A9D-16DD-D079-67A84CAF97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671" b="16671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Placeholder 14" descr="Lightning striking lightning in the sky&#10;&#10;Description automatically generated">
            <a:extLst>
              <a:ext uri="{FF2B5EF4-FFF2-40B4-BE49-F238E27FC236}">
                <a16:creationId xmlns:a16="http://schemas.microsoft.com/office/drawing/2014/main" id="{D4D5DDC5-646B-6237-37CC-0509026640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1882" r="11882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AEA4E175-7FFB-AE3F-4A7B-AF1AF5649BE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853" r="16853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Placeholder 16" descr="Dark clouds in the sky&#10;&#10;Description automatically generated">
            <a:extLst>
              <a:ext uri="{FF2B5EF4-FFF2-40B4-BE49-F238E27FC236}">
                <a16:creationId xmlns:a16="http://schemas.microsoft.com/office/drawing/2014/main" id="{AC3B7195-8AB0-588D-AFFA-BE2E8AE7D54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6571" r="16571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Placeholder 18" descr="A road with fog on it&#10;&#10;Description automatically generated">
            <a:extLst>
              <a:ext uri="{FF2B5EF4-FFF2-40B4-BE49-F238E27FC236}">
                <a16:creationId xmlns:a16="http://schemas.microsoft.com/office/drawing/2014/main" id="{7BFF8EFE-9C7B-45B7-2761-0B5577A5A00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16551" r="16551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730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7" y="174171"/>
            <a:ext cx="6654454" cy="892629"/>
          </a:xfrm>
        </p:spPr>
        <p:txBody>
          <a:bodyPr>
            <a:noAutofit/>
          </a:bodyPr>
          <a:lstStyle/>
          <a:p>
            <a:r>
              <a:rPr lang="en-US" sz="2800" dirty="0"/>
              <a:t>Pre-processing</a:t>
            </a:r>
            <a:br>
              <a:rPr lang="en-US" sz="2800" i="0" dirty="0"/>
            </a:br>
            <a:endParaRPr lang="en-US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3B4CC44-CE41-DF09-AC0C-9F1EF8D3B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91" y="841429"/>
            <a:ext cx="6702709" cy="51702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chemeClr val="tx1"/>
                </a:solidFill>
              </a:rPr>
              <a:t>Standardization, Detecting outliers and handling them using mean imputation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400" b="0" i="0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8CA4F1A-760E-5DFA-B940-F397C899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9" y="1165860"/>
            <a:ext cx="7189663" cy="2932863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2E68BC-76A3-ADB7-6D64-0F9A7FC081E0}"/>
              </a:ext>
            </a:extLst>
          </p:cNvPr>
          <p:cNvSpPr txBox="1">
            <a:spLocks/>
          </p:cNvSpPr>
          <p:nvPr/>
        </p:nvSpPr>
        <p:spPr>
          <a:xfrm>
            <a:off x="4363780" y="1314634"/>
            <a:ext cx="2030252" cy="51702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2855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tx1"/>
                </a:solidFill>
              </a:rPr>
              <a:t>Before standardization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400" b="0" i="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8B21BC-8CA2-047B-0A89-CD47E6B97555}"/>
              </a:ext>
            </a:extLst>
          </p:cNvPr>
          <p:cNvCxnSpPr/>
          <p:nvPr/>
        </p:nvCxnSpPr>
        <p:spPr>
          <a:xfrm flipH="1">
            <a:off x="1004888" y="1404938"/>
            <a:ext cx="5572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33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7" y="174171"/>
            <a:ext cx="6654454" cy="892629"/>
          </a:xfrm>
        </p:spPr>
        <p:txBody>
          <a:bodyPr>
            <a:noAutofit/>
          </a:bodyPr>
          <a:lstStyle/>
          <a:p>
            <a:r>
              <a:rPr lang="en-US" sz="2800" dirty="0"/>
              <a:t>Pre-processing</a:t>
            </a:r>
            <a:br>
              <a:rPr lang="en-US" sz="2800" i="0" dirty="0"/>
            </a:br>
            <a:endParaRPr lang="en-US" sz="2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3B4CC44-CE41-DF09-AC0C-9F1EF8D3B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91" y="841429"/>
            <a:ext cx="6564103" cy="51702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chemeClr val="tx1"/>
                </a:solidFill>
              </a:rPr>
              <a:t>Standardization, Detecting outliers and handling them using medium imputation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400" b="0" i="0" dirty="0">
              <a:solidFill>
                <a:schemeClr val="tx1"/>
              </a:solidFill>
            </a:endParaRPr>
          </a:p>
        </p:txBody>
      </p:sp>
      <p:pic>
        <p:nvPicPr>
          <p:cNvPr id="6" name="Picture 5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292C14AE-E6EC-FDA3-D268-D16D401D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19" y="1478434"/>
            <a:ext cx="7048500" cy="288396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2E68BC-76A3-ADB7-6D64-0F9A7FC081E0}"/>
              </a:ext>
            </a:extLst>
          </p:cNvPr>
          <p:cNvSpPr txBox="1">
            <a:spLocks/>
          </p:cNvSpPr>
          <p:nvPr/>
        </p:nvSpPr>
        <p:spPr>
          <a:xfrm>
            <a:off x="681198" y="1249645"/>
            <a:ext cx="3668551" cy="51702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2855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tx1"/>
                </a:solidFill>
              </a:rPr>
              <a:t>After </a:t>
            </a:r>
            <a:r>
              <a:rPr lang="en-US" sz="1400" i="0" dirty="0">
                <a:solidFill>
                  <a:schemeClr val="tx1"/>
                </a:solidFill>
              </a:rPr>
              <a:t>Standardization</a:t>
            </a:r>
            <a:r>
              <a:rPr lang="en-US" sz="1400" b="0" i="0" dirty="0">
                <a:solidFill>
                  <a:schemeClr val="tx1"/>
                </a:solidFill>
              </a:rPr>
              <a:t> and </a:t>
            </a:r>
            <a:r>
              <a:rPr lang="en-US" sz="1400" i="0" dirty="0">
                <a:solidFill>
                  <a:schemeClr val="tx1"/>
                </a:solidFill>
              </a:rPr>
              <a:t>Outlier handling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400" b="0" i="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F0DC02-3ADD-7CBD-FFD3-5EF5DCDAF403}"/>
              </a:ext>
            </a:extLst>
          </p:cNvPr>
          <p:cNvCxnSpPr/>
          <p:nvPr/>
        </p:nvCxnSpPr>
        <p:spPr>
          <a:xfrm>
            <a:off x="681198" y="2462213"/>
            <a:ext cx="67816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963E5B-94B8-3D1E-33D5-AAF52D74D0E5}"/>
              </a:ext>
            </a:extLst>
          </p:cNvPr>
          <p:cNvCxnSpPr/>
          <p:nvPr/>
        </p:nvCxnSpPr>
        <p:spPr>
          <a:xfrm>
            <a:off x="681198" y="3290888"/>
            <a:ext cx="67816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7F2600-0277-B09B-3144-204B61C47439}"/>
              </a:ext>
            </a:extLst>
          </p:cNvPr>
          <p:cNvCxnSpPr/>
          <p:nvPr/>
        </p:nvCxnSpPr>
        <p:spPr>
          <a:xfrm flipH="1">
            <a:off x="681198" y="1633536"/>
            <a:ext cx="9142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863C-B4E7-E407-B18E-D69C5052C8E3}"/>
              </a:ext>
            </a:extLst>
          </p:cNvPr>
          <p:cNvCxnSpPr/>
          <p:nvPr/>
        </p:nvCxnSpPr>
        <p:spPr>
          <a:xfrm flipH="1">
            <a:off x="681198" y="4110036"/>
            <a:ext cx="9142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2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7" y="174171"/>
            <a:ext cx="6654454" cy="547273"/>
          </a:xfrm>
        </p:spPr>
        <p:txBody>
          <a:bodyPr>
            <a:noAutofit/>
          </a:bodyPr>
          <a:lstStyle/>
          <a:p>
            <a:r>
              <a:rPr lang="en-US" sz="2800" dirty="0"/>
              <a:t>Data Splitting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EA06A47-0C90-463C-A8A5-164079408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93922"/>
              </p:ext>
            </p:extLst>
          </p:nvPr>
        </p:nvGraphicFramePr>
        <p:xfrm>
          <a:off x="1524000" y="721444"/>
          <a:ext cx="5585460" cy="3522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7FC73D4-436F-F4BE-EC67-F3D948B409D0}"/>
              </a:ext>
            </a:extLst>
          </p:cNvPr>
          <p:cNvSpPr txBox="1"/>
          <p:nvPr/>
        </p:nvSpPr>
        <p:spPr>
          <a:xfrm>
            <a:off x="1448889" y="2697480"/>
            <a:ext cx="1036320" cy="547273"/>
          </a:xfrm>
          <a:prstGeom prst="rect">
            <a:avLst/>
          </a:prstGeom>
        </p:spPr>
        <p:txBody>
          <a:bodyPr wrap="square" rtlCol="0">
            <a:normAutofit lnSpcReduction="10000"/>
          </a:bodyPr>
          <a:lstStyle/>
          <a:p>
            <a:pPr algn="l"/>
            <a:r>
              <a:rPr lang="en-US" sz="3200" dirty="0">
                <a:solidFill>
                  <a:srgbClr val="FDC82F"/>
                </a:solidFill>
              </a:rPr>
              <a:t>70%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C8DC5-A675-0CC3-66A2-4D3B64A97C19}"/>
              </a:ext>
            </a:extLst>
          </p:cNvPr>
          <p:cNvSpPr txBox="1"/>
          <p:nvPr/>
        </p:nvSpPr>
        <p:spPr>
          <a:xfrm>
            <a:off x="6148251" y="1797570"/>
            <a:ext cx="1036320" cy="547273"/>
          </a:xfrm>
          <a:prstGeom prst="rect">
            <a:avLst/>
          </a:prstGeom>
        </p:spPr>
        <p:txBody>
          <a:bodyPr wrap="square" rtlCol="0">
            <a:normAutofit lnSpcReduction="10000"/>
          </a:bodyPr>
          <a:lstStyle/>
          <a:p>
            <a:pPr algn="l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2817495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7" y="303989"/>
            <a:ext cx="6654454" cy="547273"/>
          </a:xfrm>
        </p:spPr>
        <p:txBody>
          <a:bodyPr>
            <a:noAutofit/>
          </a:bodyPr>
          <a:lstStyle/>
          <a:p>
            <a:r>
              <a:rPr lang="en-US" sz="2800" dirty="0"/>
              <a:t>Handling Imbalanced Data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B299B30-E287-E29A-EF6C-71FD6FA4C1F1}"/>
              </a:ext>
            </a:extLst>
          </p:cNvPr>
          <p:cNvSpPr txBox="1">
            <a:spLocks/>
          </p:cNvSpPr>
          <p:nvPr/>
        </p:nvSpPr>
        <p:spPr>
          <a:xfrm>
            <a:off x="530117" y="907615"/>
            <a:ext cx="8248123" cy="123002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tx1"/>
                </a:solidFill>
              </a:rPr>
              <a:t>Using the SVM parameter  –   </a:t>
            </a:r>
            <a:r>
              <a:rPr lang="en-US" sz="1800" b="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class_weight</a:t>
            </a:r>
            <a:r>
              <a:rPr lang="en-US" sz="1800" b="0" dirty="0">
                <a:solidFill>
                  <a:schemeClr val="tx1"/>
                </a:solidFill>
              </a:rPr>
              <a:t>=</a:t>
            </a:r>
            <a:r>
              <a:rPr lang="en-US" sz="1800" b="0" dirty="0">
                <a:solidFill>
                  <a:srgbClr val="CA6010"/>
                </a:solidFill>
              </a:rPr>
              <a:t>‘balanced’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tx1"/>
                </a:solidFill>
              </a:rPr>
              <a:t>Data under sampling using </a:t>
            </a:r>
            <a:r>
              <a:rPr lang="en-US" sz="1800" dirty="0" err="1">
                <a:solidFill>
                  <a:srgbClr val="7030A0"/>
                </a:solidFill>
              </a:rPr>
              <a:t>RandomUnderSampler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b="0" dirty="0">
                <a:solidFill>
                  <a:schemeClr val="tx1"/>
                </a:solidFill>
              </a:rPr>
              <a:t>from imbalanced-learn library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6" name="Picture 5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94E60485-5ED6-3720-0911-732D98BCB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7" y="2053479"/>
            <a:ext cx="3223926" cy="246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B9B14-202B-DA66-AB9B-30202725A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34" y="2053480"/>
            <a:ext cx="3223926" cy="2435466"/>
          </a:xfrm>
          <a:prstGeom prst="rect">
            <a:avLst/>
          </a:prstGeom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9B6B64A6-2F13-F225-C23E-5CE58F52BA26}"/>
              </a:ext>
            </a:extLst>
          </p:cNvPr>
          <p:cNvSpPr/>
          <p:nvPr/>
        </p:nvSpPr>
        <p:spPr>
          <a:xfrm>
            <a:off x="3169920" y="2910840"/>
            <a:ext cx="967740" cy="274320"/>
          </a:xfrm>
          <a:prstGeom prst="stripedRightArrow">
            <a:avLst>
              <a:gd name="adj1" fmla="val 55556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10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9" y="206903"/>
            <a:ext cx="1996601" cy="547273"/>
          </a:xfrm>
        </p:spPr>
        <p:txBody>
          <a:bodyPr>
            <a:noAutofit/>
          </a:bodyPr>
          <a:lstStyle/>
          <a:p>
            <a:r>
              <a:rPr lang="en-US" sz="2800" dirty="0"/>
              <a:t>SVM Model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B299B30-E287-E29A-EF6C-71FD6FA4C1F1}"/>
              </a:ext>
            </a:extLst>
          </p:cNvPr>
          <p:cNvSpPr txBox="1">
            <a:spLocks/>
          </p:cNvSpPr>
          <p:nvPr/>
        </p:nvSpPr>
        <p:spPr>
          <a:xfrm>
            <a:off x="530117" y="987395"/>
            <a:ext cx="8248123" cy="2576649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3047D7-9A07-8C44-84CD-E8C7278A7233}"/>
              </a:ext>
            </a:extLst>
          </p:cNvPr>
          <p:cNvSpPr txBox="1">
            <a:spLocks/>
          </p:cNvSpPr>
          <p:nvPr/>
        </p:nvSpPr>
        <p:spPr>
          <a:xfrm>
            <a:off x="525618" y="663419"/>
            <a:ext cx="8412642" cy="3794281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9CB2D3-8958-63DD-C5E8-CAB79EF62998}"/>
              </a:ext>
            </a:extLst>
          </p:cNvPr>
          <p:cNvSpPr txBox="1">
            <a:spLocks/>
          </p:cNvSpPr>
          <p:nvPr/>
        </p:nvSpPr>
        <p:spPr>
          <a:xfrm>
            <a:off x="530117" y="784657"/>
            <a:ext cx="5855443" cy="32397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Handling imbalanced data set using SVM parameter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E42F5C0-C7CA-36DE-3071-3DFE6BEA619D}"/>
              </a:ext>
            </a:extLst>
          </p:cNvPr>
          <p:cNvSpPr txBox="1">
            <a:spLocks/>
          </p:cNvSpPr>
          <p:nvPr/>
        </p:nvSpPr>
        <p:spPr>
          <a:xfrm>
            <a:off x="1043940" y="993787"/>
            <a:ext cx="5341620" cy="520321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1200" b="0" dirty="0">
                <a:solidFill>
                  <a:schemeClr val="tx1"/>
                </a:solidFill>
              </a:rPr>
              <a:t> Accuracy – 58.13%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Parameter used – ‘kernel = linear’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20B823-7C39-B580-499A-7BFD3462A634}"/>
              </a:ext>
            </a:extLst>
          </p:cNvPr>
          <p:cNvSpPr txBox="1">
            <a:spLocks/>
          </p:cNvSpPr>
          <p:nvPr/>
        </p:nvSpPr>
        <p:spPr>
          <a:xfrm>
            <a:off x="525617" y="1520305"/>
            <a:ext cx="5707543" cy="32397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Handling imbalanced data set using imbalanced-learn library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B22D61B-CB4E-1067-7582-DE941A5C6276}"/>
              </a:ext>
            </a:extLst>
          </p:cNvPr>
          <p:cNvSpPr txBox="1">
            <a:spLocks/>
          </p:cNvSpPr>
          <p:nvPr/>
        </p:nvSpPr>
        <p:spPr>
          <a:xfrm>
            <a:off x="1043940" y="1765136"/>
            <a:ext cx="5855443" cy="6887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1200" b="0" dirty="0">
                <a:solidFill>
                  <a:schemeClr val="tx1"/>
                </a:solidFill>
              </a:rPr>
              <a:t>Accuracy – 58.41% </a:t>
            </a:r>
          </a:p>
          <a:p>
            <a:r>
              <a:rPr lang="en-US" sz="1200" b="0" dirty="0">
                <a:solidFill>
                  <a:schemeClr val="tx1"/>
                </a:solidFill>
              </a:rPr>
              <a:t>Parameter used – kernel – ‘linear</a:t>
            </a:r>
          </a:p>
          <a:p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B058866-FF3E-6E7E-B406-3E03F404D3FC}"/>
              </a:ext>
            </a:extLst>
          </p:cNvPr>
          <p:cNvSpPr txBox="1">
            <a:spLocks/>
          </p:cNvSpPr>
          <p:nvPr/>
        </p:nvSpPr>
        <p:spPr>
          <a:xfrm>
            <a:off x="1118162" y="1977196"/>
            <a:ext cx="7437791" cy="334906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Best params from grid search - 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</a:rPr>
              <a:t>{'C': 10, 'gamma': 0.1, 'kernel': '</a:t>
            </a:r>
            <a:r>
              <a:rPr lang="en-US" sz="1200" b="0" dirty="0" err="1">
                <a:solidFill>
                  <a:schemeClr val="accent6">
                    <a:lumMod val="50000"/>
                  </a:schemeClr>
                </a:solidFill>
              </a:rPr>
              <a:t>rbf</a:t>
            </a:r>
            <a:r>
              <a:rPr lang="en-US" sz="1200" b="0" dirty="0">
                <a:solidFill>
                  <a:schemeClr val="accent6">
                    <a:lumMod val="50000"/>
                  </a:schemeClr>
                </a:solidFill>
              </a:rPr>
              <a:t>’}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Accuracy – 60.13%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Used 5 fold (Default value)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Accuracy is used for the performance measure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Train accuracy – 61.08%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Test accuracy   - 60.13%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Model is not </a:t>
            </a:r>
            <a:r>
              <a:rPr lang="en-US" sz="1200" dirty="0">
                <a:solidFill>
                  <a:srgbClr val="008542"/>
                </a:solidFill>
              </a:rPr>
              <a:t>overfitted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E420481-1FB0-7541-76F6-BBC385ED34A6}"/>
              </a:ext>
            </a:extLst>
          </p:cNvPr>
          <p:cNvSpPr txBox="1">
            <a:spLocks/>
          </p:cNvSpPr>
          <p:nvPr/>
        </p:nvSpPr>
        <p:spPr>
          <a:xfrm>
            <a:off x="534616" y="2225473"/>
            <a:ext cx="5855443" cy="32397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Hyper parameter tuning for </a:t>
            </a:r>
            <a:r>
              <a:rPr lang="en-US" sz="1600" b="0" dirty="0">
                <a:solidFill>
                  <a:srgbClr val="7030A0"/>
                </a:solidFill>
              </a:rPr>
              <a:t>Model B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EEFB270-E579-01C3-14AF-A5A4E5C31EFB}"/>
              </a:ext>
            </a:extLst>
          </p:cNvPr>
          <p:cNvSpPr txBox="1">
            <a:spLocks/>
          </p:cNvSpPr>
          <p:nvPr/>
        </p:nvSpPr>
        <p:spPr>
          <a:xfrm>
            <a:off x="6370156" y="1497626"/>
            <a:ext cx="1135543" cy="323976"/>
          </a:xfrm>
          <a:prstGeom prst="rect">
            <a:avLst/>
          </a:prstGeom>
          <a:ln w="12700">
            <a:solidFill>
              <a:srgbClr val="7030A0"/>
            </a:solidFill>
          </a:ln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1600" b="0" dirty="0">
                <a:solidFill>
                  <a:srgbClr val="7030A0"/>
                </a:solidFill>
              </a:rPr>
              <a:t>     Model 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32F0B3-3A9F-845D-66D0-284CC5258E30}"/>
              </a:ext>
            </a:extLst>
          </p:cNvPr>
          <p:cNvCxnSpPr>
            <a:stCxn id="12" idx="1"/>
          </p:cNvCxnSpPr>
          <p:nvPr/>
        </p:nvCxnSpPr>
        <p:spPr>
          <a:xfrm flipH="1">
            <a:off x="5814060" y="1659614"/>
            <a:ext cx="556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6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9" y="206903"/>
            <a:ext cx="7681121" cy="547273"/>
          </a:xfrm>
        </p:spPr>
        <p:txBody>
          <a:bodyPr>
            <a:noAutofit/>
          </a:bodyPr>
          <a:lstStyle/>
          <a:p>
            <a:r>
              <a:rPr lang="en-US" sz="2800" dirty="0"/>
              <a:t>Performance Measure of SVM Model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B299B30-E287-E29A-EF6C-71FD6FA4C1F1}"/>
              </a:ext>
            </a:extLst>
          </p:cNvPr>
          <p:cNvSpPr txBox="1">
            <a:spLocks/>
          </p:cNvSpPr>
          <p:nvPr/>
        </p:nvSpPr>
        <p:spPr>
          <a:xfrm>
            <a:off x="530117" y="987395"/>
            <a:ext cx="8248123" cy="2576649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3047D7-9A07-8C44-84CD-E8C7278A7233}"/>
              </a:ext>
            </a:extLst>
          </p:cNvPr>
          <p:cNvSpPr txBox="1">
            <a:spLocks/>
          </p:cNvSpPr>
          <p:nvPr/>
        </p:nvSpPr>
        <p:spPr>
          <a:xfrm>
            <a:off x="525618" y="663419"/>
            <a:ext cx="8412642" cy="3794281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2AB9BAA-9A8D-6889-D405-2304A2833153}"/>
              </a:ext>
            </a:extLst>
          </p:cNvPr>
          <p:cNvSpPr txBox="1">
            <a:spLocks/>
          </p:cNvSpPr>
          <p:nvPr/>
        </p:nvSpPr>
        <p:spPr>
          <a:xfrm>
            <a:off x="530117" y="1210692"/>
            <a:ext cx="7681121" cy="3121822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/>
              <a:t>Accuracy     -   60.13%</a:t>
            </a:r>
          </a:p>
          <a:p>
            <a:pPr>
              <a:lnSpc>
                <a:spcPct val="150000"/>
              </a:lnSpc>
            </a:pPr>
            <a:r>
              <a:rPr lang="en-US" sz="2400" b="0" dirty="0"/>
              <a:t>Recall           - 60.12%</a:t>
            </a:r>
          </a:p>
          <a:p>
            <a:pPr>
              <a:lnSpc>
                <a:spcPct val="150000"/>
              </a:lnSpc>
            </a:pPr>
            <a:r>
              <a:rPr lang="en-US" sz="2400" b="0" dirty="0"/>
              <a:t>Precision     - 65.78%</a:t>
            </a:r>
          </a:p>
          <a:p>
            <a:pPr>
              <a:lnSpc>
                <a:spcPct val="150000"/>
              </a:lnSpc>
            </a:pPr>
            <a:r>
              <a:rPr lang="en-US" sz="2400" b="0" dirty="0"/>
              <a:t>F1 Score       - 61.85%</a:t>
            </a:r>
          </a:p>
          <a:p>
            <a:pPr>
              <a:lnSpc>
                <a:spcPct val="150000"/>
              </a:lnSpc>
            </a:pPr>
            <a:r>
              <a:rPr lang="en-US" sz="2400" b="0" dirty="0"/>
              <a:t>Multiclass Log loss - 1.04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9324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9" y="335741"/>
            <a:ext cx="4838861" cy="547273"/>
          </a:xfrm>
        </p:spPr>
        <p:txBody>
          <a:bodyPr>
            <a:noAutofit/>
          </a:bodyPr>
          <a:lstStyle/>
          <a:p>
            <a:r>
              <a:rPr lang="en-US" sz="2800" dirty="0"/>
              <a:t>Random Forest Model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B299B30-E287-E29A-EF6C-71FD6FA4C1F1}"/>
              </a:ext>
            </a:extLst>
          </p:cNvPr>
          <p:cNvSpPr txBox="1">
            <a:spLocks/>
          </p:cNvSpPr>
          <p:nvPr/>
        </p:nvSpPr>
        <p:spPr>
          <a:xfrm>
            <a:off x="530117" y="987395"/>
            <a:ext cx="8248123" cy="2576649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3047D7-9A07-8C44-84CD-E8C7278A7233}"/>
              </a:ext>
            </a:extLst>
          </p:cNvPr>
          <p:cNvSpPr txBox="1">
            <a:spLocks/>
          </p:cNvSpPr>
          <p:nvPr/>
        </p:nvSpPr>
        <p:spPr>
          <a:xfrm>
            <a:off x="525618" y="663419"/>
            <a:ext cx="8412642" cy="3794281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20B823-7C39-B580-499A-7BFD3462A634}"/>
              </a:ext>
            </a:extLst>
          </p:cNvPr>
          <p:cNvSpPr txBox="1">
            <a:spLocks/>
          </p:cNvSpPr>
          <p:nvPr/>
        </p:nvSpPr>
        <p:spPr>
          <a:xfrm>
            <a:off x="543615" y="1056271"/>
            <a:ext cx="5707543" cy="32397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Handling imbalanced data set using imbalanced-learn library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B22D61B-CB4E-1067-7582-DE941A5C6276}"/>
              </a:ext>
            </a:extLst>
          </p:cNvPr>
          <p:cNvSpPr txBox="1">
            <a:spLocks/>
          </p:cNvSpPr>
          <p:nvPr/>
        </p:nvSpPr>
        <p:spPr>
          <a:xfrm>
            <a:off x="1061938" y="1454825"/>
            <a:ext cx="5855443" cy="68870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chemeClr val="tx1"/>
                </a:solidFill>
              </a:rPr>
              <a:t>Accuracy –  65.97%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chemeClr val="tx1"/>
                </a:solidFill>
              </a:rPr>
              <a:t>Parameter used – ‘</a:t>
            </a:r>
            <a:r>
              <a:rPr lang="en-US" sz="1200" b="0" dirty="0" err="1">
                <a:solidFill>
                  <a:schemeClr val="tx1"/>
                </a:solidFill>
              </a:rPr>
              <a:t>n_estimators</a:t>
            </a:r>
            <a:r>
              <a:rPr lang="en-US" sz="1200" b="0" dirty="0">
                <a:solidFill>
                  <a:schemeClr val="tx1"/>
                </a:solidFill>
              </a:rPr>
              <a:t>=100’</a:t>
            </a:r>
          </a:p>
          <a:p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B058866-FF3E-6E7E-B406-3E03F404D3FC}"/>
              </a:ext>
            </a:extLst>
          </p:cNvPr>
          <p:cNvSpPr txBox="1">
            <a:spLocks/>
          </p:cNvSpPr>
          <p:nvPr/>
        </p:nvSpPr>
        <p:spPr>
          <a:xfrm>
            <a:off x="981439" y="2273903"/>
            <a:ext cx="8162562" cy="3099303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Best params from grid search – </a:t>
            </a:r>
            <a:r>
              <a:rPr lang="en-US" sz="1200" b="0" dirty="0">
                <a:solidFill>
                  <a:schemeClr val="accent6">
                    <a:lumMod val="75000"/>
                  </a:schemeClr>
                </a:solidFill>
              </a:rPr>
              <a:t>{ 'bootstrap': False, '</a:t>
            </a:r>
            <a:r>
              <a:rPr lang="en-US" sz="1200" b="0" dirty="0" err="1">
                <a:solidFill>
                  <a:schemeClr val="accent6">
                    <a:lumMod val="75000"/>
                  </a:schemeClr>
                </a:solidFill>
              </a:rPr>
              <a:t>max_depth</a:t>
            </a:r>
            <a:r>
              <a:rPr lang="en-US" sz="1200" b="0" dirty="0">
                <a:solidFill>
                  <a:schemeClr val="accent6">
                    <a:lumMod val="75000"/>
                  </a:schemeClr>
                </a:solidFill>
              </a:rPr>
              <a:t>': 30, '</a:t>
            </a:r>
            <a:r>
              <a:rPr lang="en-US" sz="1200" b="0" dirty="0" err="1">
                <a:solidFill>
                  <a:schemeClr val="accent6">
                    <a:lumMod val="75000"/>
                  </a:schemeClr>
                </a:solidFill>
              </a:rPr>
              <a:t>max_features</a:t>
            </a:r>
            <a:r>
              <a:rPr lang="en-US" sz="1200" b="0" dirty="0">
                <a:solidFill>
                  <a:schemeClr val="accent6">
                    <a:lumMod val="75000"/>
                  </a:schemeClr>
                </a:solidFill>
              </a:rPr>
              <a:t>': 'sqrt’,  '</a:t>
            </a:r>
            <a:r>
              <a:rPr lang="en-US" sz="1200" b="0" dirty="0" err="1">
                <a:solidFill>
                  <a:schemeClr val="accent6">
                    <a:lumMod val="75000"/>
                  </a:schemeClr>
                </a:solidFill>
              </a:rPr>
              <a:t>min_samples_leaf</a:t>
            </a:r>
            <a:r>
              <a:rPr lang="en-US" sz="1200" b="0" dirty="0">
                <a:solidFill>
                  <a:schemeClr val="accent6">
                    <a:lumMod val="75000"/>
                  </a:schemeClr>
                </a:solidFill>
              </a:rPr>
              <a:t>': 2, '</a:t>
            </a:r>
            <a:r>
              <a:rPr lang="en-US" sz="1200" b="0" dirty="0" err="1">
                <a:solidFill>
                  <a:schemeClr val="accent6">
                    <a:lumMod val="75000"/>
                  </a:schemeClr>
                </a:solidFill>
              </a:rPr>
              <a:t>min_samples_split</a:t>
            </a:r>
            <a:r>
              <a:rPr lang="en-US" sz="1200" b="0" dirty="0">
                <a:solidFill>
                  <a:schemeClr val="accent6">
                    <a:lumMod val="75000"/>
                  </a:schemeClr>
                </a:solidFill>
              </a:rPr>
              <a:t>': 2, '</a:t>
            </a:r>
            <a:r>
              <a:rPr lang="en-US" sz="1200" b="0" dirty="0" err="1">
                <a:solidFill>
                  <a:schemeClr val="accent6">
                    <a:lumMod val="75000"/>
                  </a:schemeClr>
                </a:solidFill>
              </a:rPr>
              <a:t>n_estimators</a:t>
            </a:r>
            <a:r>
              <a:rPr lang="en-US" sz="1200" b="0" dirty="0">
                <a:solidFill>
                  <a:schemeClr val="accent6">
                    <a:lumMod val="75000"/>
                  </a:schemeClr>
                </a:solidFill>
              </a:rPr>
              <a:t>': 200}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Accuracy – 66.29%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Used 5 fold (Default value)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Accuracy is used for the performance measure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Train accuracy – 68.80%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Test accuracy   - 66.29%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dirty="0">
                <a:solidFill>
                  <a:schemeClr val="tx1"/>
                </a:solidFill>
              </a:rPr>
              <a:t>Model is not </a:t>
            </a:r>
            <a:r>
              <a:rPr lang="en-US" sz="1200" dirty="0">
                <a:solidFill>
                  <a:srgbClr val="008542"/>
                </a:solidFill>
              </a:rPr>
              <a:t>overfitted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E420481-1FB0-7541-76F6-BBC385ED34A6}"/>
              </a:ext>
            </a:extLst>
          </p:cNvPr>
          <p:cNvSpPr txBox="1">
            <a:spLocks/>
          </p:cNvSpPr>
          <p:nvPr/>
        </p:nvSpPr>
        <p:spPr>
          <a:xfrm>
            <a:off x="543615" y="1949927"/>
            <a:ext cx="5855443" cy="32397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Hyper parameter tuning </a:t>
            </a:r>
            <a:endParaRPr lang="en-US" sz="1600" b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99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9" y="206903"/>
            <a:ext cx="7681121" cy="547273"/>
          </a:xfrm>
        </p:spPr>
        <p:txBody>
          <a:bodyPr>
            <a:noAutofit/>
          </a:bodyPr>
          <a:lstStyle/>
          <a:p>
            <a:r>
              <a:rPr lang="en-US" sz="2800" dirty="0"/>
              <a:t>Performance Measure of Random Forest Model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B299B30-E287-E29A-EF6C-71FD6FA4C1F1}"/>
              </a:ext>
            </a:extLst>
          </p:cNvPr>
          <p:cNvSpPr txBox="1">
            <a:spLocks/>
          </p:cNvSpPr>
          <p:nvPr/>
        </p:nvSpPr>
        <p:spPr>
          <a:xfrm>
            <a:off x="530117" y="987395"/>
            <a:ext cx="8248123" cy="2576649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3047D7-9A07-8C44-84CD-E8C7278A7233}"/>
              </a:ext>
            </a:extLst>
          </p:cNvPr>
          <p:cNvSpPr txBox="1">
            <a:spLocks/>
          </p:cNvSpPr>
          <p:nvPr/>
        </p:nvSpPr>
        <p:spPr>
          <a:xfrm>
            <a:off x="525618" y="663419"/>
            <a:ext cx="8412642" cy="3794281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C5286D4-F70C-2728-1EDA-AB18A8A7E433}"/>
              </a:ext>
            </a:extLst>
          </p:cNvPr>
          <p:cNvSpPr txBox="1">
            <a:spLocks/>
          </p:cNvSpPr>
          <p:nvPr/>
        </p:nvSpPr>
        <p:spPr>
          <a:xfrm>
            <a:off x="530117" y="1210692"/>
            <a:ext cx="7681121" cy="3121822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/>
              <a:t>Accuracy     -   66.29%</a:t>
            </a:r>
          </a:p>
          <a:p>
            <a:pPr>
              <a:lnSpc>
                <a:spcPct val="150000"/>
              </a:lnSpc>
            </a:pPr>
            <a:r>
              <a:rPr lang="en-US" sz="2400" b="0" dirty="0"/>
              <a:t>Recall           - 66.29%</a:t>
            </a:r>
          </a:p>
          <a:p>
            <a:pPr>
              <a:lnSpc>
                <a:spcPct val="150000"/>
              </a:lnSpc>
            </a:pPr>
            <a:r>
              <a:rPr lang="en-US" sz="2400" b="0" dirty="0"/>
              <a:t>Precision     - 70.83%</a:t>
            </a:r>
          </a:p>
          <a:p>
            <a:pPr>
              <a:lnSpc>
                <a:spcPct val="150000"/>
              </a:lnSpc>
            </a:pPr>
            <a:r>
              <a:rPr lang="en-US" sz="2400" b="0" dirty="0"/>
              <a:t>F1 Score       - 67.34%</a:t>
            </a:r>
          </a:p>
          <a:p>
            <a:pPr>
              <a:lnSpc>
                <a:spcPct val="150000"/>
              </a:lnSpc>
            </a:pPr>
            <a:r>
              <a:rPr lang="en-US" sz="2400" b="0" dirty="0"/>
              <a:t>Multiclass Log loss - 0.80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6197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9" y="206903"/>
            <a:ext cx="7681121" cy="547273"/>
          </a:xfrm>
        </p:spPr>
        <p:txBody>
          <a:bodyPr>
            <a:noAutofit/>
          </a:bodyPr>
          <a:lstStyle/>
          <a:p>
            <a:r>
              <a:rPr lang="en-US" sz="2800" dirty="0"/>
              <a:t>Comparison of the two Models - Best Models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B299B30-E287-E29A-EF6C-71FD6FA4C1F1}"/>
              </a:ext>
            </a:extLst>
          </p:cNvPr>
          <p:cNvSpPr txBox="1">
            <a:spLocks/>
          </p:cNvSpPr>
          <p:nvPr/>
        </p:nvSpPr>
        <p:spPr>
          <a:xfrm>
            <a:off x="530117" y="987395"/>
            <a:ext cx="8248123" cy="2576649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3047D7-9A07-8C44-84CD-E8C7278A7233}"/>
              </a:ext>
            </a:extLst>
          </p:cNvPr>
          <p:cNvSpPr txBox="1">
            <a:spLocks/>
          </p:cNvSpPr>
          <p:nvPr/>
        </p:nvSpPr>
        <p:spPr>
          <a:xfrm>
            <a:off x="525618" y="663419"/>
            <a:ext cx="8412642" cy="3794281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1DB348-760C-1485-D714-0DB2EB1D5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534960"/>
              </p:ext>
            </p:extLst>
          </p:nvPr>
        </p:nvGraphicFramePr>
        <p:xfrm>
          <a:off x="768950" y="1127961"/>
          <a:ext cx="6622449" cy="3449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164">
                  <a:extLst>
                    <a:ext uri="{9D8B030D-6E8A-4147-A177-3AD203B41FA5}">
                      <a16:colId xmlns:a16="http://schemas.microsoft.com/office/drawing/2014/main" val="1142196562"/>
                    </a:ext>
                  </a:extLst>
                </a:gridCol>
                <a:gridCol w="2198915">
                  <a:extLst>
                    <a:ext uri="{9D8B030D-6E8A-4147-A177-3AD203B41FA5}">
                      <a16:colId xmlns:a16="http://schemas.microsoft.com/office/drawing/2014/main" val="1875914497"/>
                    </a:ext>
                  </a:extLst>
                </a:gridCol>
                <a:gridCol w="2536370">
                  <a:extLst>
                    <a:ext uri="{9D8B030D-6E8A-4147-A177-3AD203B41FA5}">
                      <a16:colId xmlns:a16="http://schemas.microsoft.com/office/drawing/2014/main" val="3492873366"/>
                    </a:ext>
                  </a:extLst>
                </a:gridCol>
              </a:tblGrid>
              <a:tr h="49265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SVM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RANDOM FOREST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454134"/>
                  </a:ext>
                </a:extLst>
              </a:tr>
              <a:tr h="492659">
                <a:tc>
                  <a:txBody>
                    <a:bodyPr/>
                    <a:lstStyle/>
                    <a:p>
                      <a:r>
                        <a:rPr lang="en-US" sz="1800" b="1" dirty="0"/>
                        <a:t>Time to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362987"/>
                  </a:ext>
                </a:extLst>
              </a:tr>
              <a:tr h="483125">
                <a:tc>
                  <a:txBody>
                    <a:bodyPr/>
                    <a:lstStyle/>
                    <a:p>
                      <a:r>
                        <a:rPr lang="en-US" sz="1800" b="1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60.13%</a:t>
                      </a:r>
                    </a:p>
                    <a:p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66.29%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782781"/>
                  </a:ext>
                </a:extLst>
              </a:tr>
              <a:tr h="492659">
                <a:tc>
                  <a:txBody>
                    <a:bodyPr/>
                    <a:lstStyle/>
                    <a:p>
                      <a:r>
                        <a:rPr lang="en-US" sz="18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60.12%</a:t>
                      </a:r>
                    </a:p>
                    <a:p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66.29%</a:t>
                      </a:r>
                    </a:p>
                    <a:p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183957"/>
                  </a:ext>
                </a:extLst>
              </a:tr>
              <a:tr h="492659">
                <a:tc>
                  <a:txBody>
                    <a:bodyPr/>
                    <a:lstStyle/>
                    <a:p>
                      <a:r>
                        <a:rPr lang="en-US" sz="1800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65.78%</a:t>
                      </a:r>
                    </a:p>
                    <a:p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67.34%</a:t>
                      </a:r>
                    </a:p>
                    <a:p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65007"/>
                  </a:ext>
                </a:extLst>
              </a:tr>
              <a:tr h="492659">
                <a:tc>
                  <a:txBody>
                    <a:bodyPr/>
                    <a:lstStyle/>
                    <a:p>
                      <a:r>
                        <a:rPr lang="en-US" sz="1800" b="1" dirty="0"/>
                        <a:t>F1 -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61.85%</a:t>
                      </a:r>
                    </a:p>
                    <a:p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67.34%</a:t>
                      </a:r>
                    </a:p>
                    <a:p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721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520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9" y="206903"/>
            <a:ext cx="7681121" cy="547273"/>
          </a:xfrm>
        </p:spPr>
        <p:txBody>
          <a:bodyPr>
            <a:noAutofit/>
          </a:bodyPr>
          <a:lstStyle/>
          <a:p>
            <a:r>
              <a:rPr lang="en-US" sz="2800" dirty="0"/>
              <a:t>Comparison of the two Models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B299B30-E287-E29A-EF6C-71FD6FA4C1F1}"/>
              </a:ext>
            </a:extLst>
          </p:cNvPr>
          <p:cNvSpPr txBox="1">
            <a:spLocks/>
          </p:cNvSpPr>
          <p:nvPr/>
        </p:nvSpPr>
        <p:spPr>
          <a:xfrm>
            <a:off x="530117" y="987395"/>
            <a:ext cx="8248123" cy="2576649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3047D7-9A07-8C44-84CD-E8C7278A7233}"/>
              </a:ext>
            </a:extLst>
          </p:cNvPr>
          <p:cNvSpPr txBox="1">
            <a:spLocks/>
          </p:cNvSpPr>
          <p:nvPr/>
        </p:nvSpPr>
        <p:spPr>
          <a:xfrm>
            <a:off x="525618" y="663419"/>
            <a:ext cx="8412642" cy="3794281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/>
          </a:p>
        </p:txBody>
      </p:sp>
      <p:pic>
        <p:nvPicPr>
          <p:cNvPr id="10" name="Picture 9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2D20715-1EA8-0587-3CAA-656A8EF9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23" y="987395"/>
            <a:ext cx="4516706" cy="355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9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7" y="538888"/>
            <a:ext cx="3597502" cy="570998"/>
          </a:xfrm>
        </p:spPr>
        <p:txBody>
          <a:bodyPr>
            <a:noAutofit/>
          </a:bodyPr>
          <a:lstStyle/>
          <a:p>
            <a:r>
              <a:rPr lang="en-US" sz="4000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FF23B-6ACB-46B3-CB56-DAF492B4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91" y="1616572"/>
            <a:ext cx="6306516" cy="1910356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4400" i="0" dirty="0">
                <a:solidFill>
                  <a:srgbClr val="00629B"/>
                </a:solidFill>
              </a:rPr>
              <a:t>Why weather prediction is important?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4400" b="1" i="0" dirty="0">
                <a:solidFill>
                  <a:srgbClr val="00629B"/>
                </a:solidFill>
                <a:effectLst/>
                <a:latin typeface="Söhne"/>
              </a:rPr>
              <a:t>Challenges in Weather Prediction</a:t>
            </a:r>
          </a:p>
          <a:p>
            <a:pPr>
              <a:lnSpc>
                <a:spcPct val="200000"/>
              </a:lnSpc>
            </a:pPr>
            <a:endParaRPr lang="en-US" b="1" i="0" dirty="0">
              <a:solidFill>
                <a:srgbClr val="00629B"/>
              </a:solidFill>
              <a:effectLst/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rgbClr val="0062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9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19" y="206903"/>
            <a:ext cx="7681121" cy="547273"/>
          </a:xfrm>
        </p:spPr>
        <p:txBody>
          <a:bodyPr>
            <a:noAutofit/>
          </a:bodyPr>
          <a:lstStyle/>
          <a:p>
            <a:r>
              <a:rPr lang="en-US" sz="2800" dirty="0"/>
              <a:t>Comparison of the two Models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B299B30-E287-E29A-EF6C-71FD6FA4C1F1}"/>
              </a:ext>
            </a:extLst>
          </p:cNvPr>
          <p:cNvSpPr txBox="1">
            <a:spLocks/>
          </p:cNvSpPr>
          <p:nvPr/>
        </p:nvSpPr>
        <p:spPr>
          <a:xfrm>
            <a:off x="530117" y="987395"/>
            <a:ext cx="8248123" cy="2576649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3047D7-9A07-8C44-84CD-E8C7278A7233}"/>
              </a:ext>
            </a:extLst>
          </p:cNvPr>
          <p:cNvSpPr txBox="1">
            <a:spLocks/>
          </p:cNvSpPr>
          <p:nvPr/>
        </p:nvSpPr>
        <p:spPr>
          <a:xfrm>
            <a:off x="525618" y="663419"/>
            <a:ext cx="8412642" cy="3794281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sz="18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71DF24-CBF2-6D09-1AF5-58770807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889223"/>
            <a:ext cx="7191388" cy="356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2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7" y="538887"/>
            <a:ext cx="4811004" cy="639203"/>
          </a:xfrm>
        </p:spPr>
        <p:txBody>
          <a:bodyPr>
            <a:noAutofit/>
          </a:bodyPr>
          <a:lstStyle/>
          <a:p>
            <a:r>
              <a:rPr lang="en-US" sz="4000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FF23B-6ACB-46B3-CB56-DAF492B4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91" y="1798519"/>
            <a:ext cx="6306516" cy="2235096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4400" i="0" dirty="0">
                <a:solidFill>
                  <a:srgbClr val="00629B"/>
                </a:solidFill>
              </a:rPr>
              <a:t>Why weather prediction is important?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4400" b="1" i="0" dirty="0">
                <a:solidFill>
                  <a:srgbClr val="00629B"/>
                </a:solidFill>
                <a:effectLst/>
                <a:latin typeface="Söhne"/>
              </a:rPr>
              <a:t>Challenges in Weather Prediction</a:t>
            </a:r>
          </a:p>
          <a:p>
            <a:pPr>
              <a:lnSpc>
                <a:spcPct val="200000"/>
              </a:lnSpc>
            </a:pPr>
            <a:endParaRPr lang="en-US" b="1" i="0" dirty="0">
              <a:solidFill>
                <a:srgbClr val="00629B"/>
              </a:solidFill>
              <a:effectLst/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rgbClr val="0062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7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7" y="323917"/>
            <a:ext cx="4811004" cy="429942"/>
          </a:xfrm>
        </p:spPr>
        <p:txBody>
          <a:bodyPr>
            <a:noAutofit/>
          </a:bodyPr>
          <a:lstStyle/>
          <a:p>
            <a:r>
              <a:rPr lang="en-US" sz="2800" dirty="0"/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FF23B-6ACB-46B3-CB56-DAF492B4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91" y="753859"/>
            <a:ext cx="6306516" cy="3705452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i="0" dirty="0">
                <a:solidFill>
                  <a:srgbClr val="00629B"/>
                </a:solidFill>
              </a:rPr>
              <a:t>Descriptive statistics of the Dataset</a:t>
            </a:r>
          </a:p>
          <a:p>
            <a:pPr marL="571500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0629B"/>
                </a:solidFill>
                <a:effectLst/>
              </a:rPr>
              <a:t>Pre-processing</a:t>
            </a:r>
          </a:p>
          <a:p>
            <a:pPr marL="571500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0629B"/>
                </a:solidFill>
                <a:effectLst/>
              </a:rPr>
              <a:t>Data Splitting</a:t>
            </a:r>
          </a:p>
          <a:p>
            <a:pPr marL="571500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i="0" dirty="0">
                <a:solidFill>
                  <a:srgbClr val="00629B"/>
                </a:solidFill>
              </a:rPr>
              <a:t>Handling Imbalanced Data</a:t>
            </a:r>
            <a:endParaRPr lang="en-US" sz="2000" b="1" i="0" dirty="0">
              <a:solidFill>
                <a:srgbClr val="00629B"/>
              </a:solidFill>
              <a:effectLst/>
            </a:endParaRPr>
          </a:p>
          <a:p>
            <a:pPr marL="571500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i="0" dirty="0">
                <a:solidFill>
                  <a:srgbClr val="00629B"/>
                </a:solidFill>
              </a:rPr>
              <a:t>SVM Model</a:t>
            </a:r>
          </a:p>
          <a:p>
            <a:pPr marL="571500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0629B"/>
                </a:solidFill>
                <a:effectLst/>
              </a:rPr>
              <a:t>Performance Measu</a:t>
            </a:r>
            <a:r>
              <a:rPr lang="en-US" sz="2000" i="0" dirty="0">
                <a:solidFill>
                  <a:srgbClr val="00629B"/>
                </a:solidFill>
              </a:rPr>
              <a:t>re of the SVM Model</a:t>
            </a:r>
          </a:p>
          <a:p>
            <a:pPr marL="571500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0629B"/>
                </a:solidFill>
                <a:effectLst/>
              </a:rPr>
              <a:t>Random Forest M</a:t>
            </a:r>
            <a:r>
              <a:rPr lang="en-US" sz="2000" i="0" dirty="0">
                <a:solidFill>
                  <a:srgbClr val="00629B"/>
                </a:solidFill>
              </a:rPr>
              <a:t>odel</a:t>
            </a:r>
          </a:p>
          <a:p>
            <a:pPr marL="571500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0629B"/>
                </a:solidFill>
                <a:effectLst/>
              </a:rPr>
              <a:t>Performance Measu</a:t>
            </a:r>
            <a:r>
              <a:rPr lang="en-US" sz="2000" i="0" dirty="0">
                <a:solidFill>
                  <a:srgbClr val="00629B"/>
                </a:solidFill>
              </a:rPr>
              <a:t>re of the </a:t>
            </a:r>
            <a:r>
              <a:rPr lang="en-US" sz="2000" b="1" i="0" dirty="0">
                <a:solidFill>
                  <a:srgbClr val="00629B"/>
                </a:solidFill>
                <a:effectLst/>
              </a:rPr>
              <a:t>Random Forest M</a:t>
            </a:r>
            <a:r>
              <a:rPr lang="en-US" sz="2000" i="0" dirty="0">
                <a:solidFill>
                  <a:srgbClr val="00629B"/>
                </a:solidFill>
              </a:rPr>
              <a:t>odel </a:t>
            </a:r>
          </a:p>
          <a:p>
            <a:pPr marL="571500" indent="-5715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0629B"/>
                </a:solidFill>
                <a:effectLst/>
              </a:rPr>
              <a:t>Comparison of the two Models</a:t>
            </a:r>
          </a:p>
          <a:p>
            <a:pPr>
              <a:lnSpc>
                <a:spcPct val="200000"/>
              </a:lnSpc>
            </a:pPr>
            <a:endParaRPr lang="en-US" b="1" i="0" dirty="0">
              <a:solidFill>
                <a:srgbClr val="00629B"/>
              </a:solidFill>
              <a:effectLst/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rgbClr val="0062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3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7" y="359229"/>
            <a:ext cx="6654454" cy="892629"/>
          </a:xfrm>
        </p:spPr>
        <p:txBody>
          <a:bodyPr>
            <a:noAutofit/>
          </a:bodyPr>
          <a:lstStyle/>
          <a:p>
            <a:r>
              <a:rPr lang="en-US" sz="2800" i="0" dirty="0"/>
              <a:t>Descriptive statistics of the Dataset</a:t>
            </a:r>
            <a:br>
              <a:rPr lang="en-US" sz="2800" i="0" dirty="0"/>
            </a:b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FF23B-6ACB-46B3-CB56-DAF492B4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91" y="1066800"/>
            <a:ext cx="6306516" cy="150495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tx1"/>
                </a:solidFill>
              </a:rPr>
              <a:t>No of records in the dataset – 147480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tx1"/>
                </a:solidFill>
              </a:rPr>
              <a:t>No of columns – 22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tx1"/>
                </a:solidFill>
              </a:rPr>
              <a:t>No missing(null) values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tx1"/>
                </a:solidFill>
              </a:rPr>
              <a:t>Features -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4C3BFE-90F5-CFBD-E8AC-7772C5A2E374}"/>
              </a:ext>
            </a:extLst>
          </p:cNvPr>
          <p:cNvSpPr txBox="1">
            <a:spLocks/>
          </p:cNvSpPr>
          <p:nvPr/>
        </p:nvSpPr>
        <p:spPr>
          <a:xfrm>
            <a:off x="768949" y="2427514"/>
            <a:ext cx="8861710" cy="2226530"/>
          </a:xfrm>
          <a:prstGeom prst="rect">
            <a:avLst/>
          </a:prstGeom>
        </p:spPr>
        <p:txBody>
          <a:bodyPr vert="horz" lIns="0" tIns="45720" rIns="91440" bIns="45720" numCol="3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2855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0" i="0" dirty="0">
                <a:solidFill>
                  <a:schemeClr val="tx1"/>
                </a:solidFill>
              </a:rPr>
              <a:t>time, </a:t>
            </a:r>
            <a:r>
              <a:rPr lang="en-US" sz="1700" b="0" i="0" dirty="0" err="1">
                <a:solidFill>
                  <a:schemeClr val="tx1"/>
                </a:solidFill>
              </a:rPr>
              <a:t>weathercode</a:t>
            </a:r>
            <a:r>
              <a:rPr lang="en-US" sz="1700" b="0" i="0" dirty="0">
                <a:solidFill>
                  <a:schemeClr val="tx1"/>
                </a:solidFill>
              </a:rPr>
              <a:t>, temperature_2m_max, temperature_2m_min, temperature_2m_mean, </a:t>
            </a:r>
            <a:r>
              <a:rPr lang="en-US" sz="1700" b="0" i="0" dirty="0" err="1">
                <a:solidFill>
                  <a:schemeClr val="tx1"/>
                </a:solidFill>
              </a:rPr>
              <a:t>apparent_temperature_max</a:t>
            </a:r>
            <a:r>
              <a:rPr lang="en-US" sz="1700" b="0" i="0" dirty="0">
                <a:solidFill>
                  <a:schemeClr val="tx1"/>
                </a:solidFill>
              </a:rPr>
              <a:t>, </a:t>
            </a:r>
            <a:r>
              <a:rPr lang="en-US" sz="1700" b="0" i="0" dirty="0" err="1">
                <a:solidFill>
                  <a:schemeClr val="tx1"/>
                </a:solidFill>
              </a:rPr>
              <a:t>apparent_temperature_min</a:t>
            </a:r>
            <a:r>
              <a:rPr lang="en-US" sz="1700" b="0" i="0" dirty="0">
                <a:solidFill>
                  <a:schemeClr val="tx1"/>
                </a:solidFill>
              </a:rPr>
              <a:t>, </a:t>
            </a:r>
            <a:r>
              <a:rPr lang="en-US" sz="1700" b="0" i="0" dirty="0" err="1">
                <a:solidFill>
                  <a:schemeClr val="tx1"/>
                </a:solidFill>
              </a:rPr>
              <a:t>apparent_temperature_mean</a:t>
            </a:r>
            <a:r>
              <a:rPr lang="en-US" sz="1700" b="0" i="0" dirty="0">
                <a:solidFill>
                  <a:schemeClr val="tx1"/>
                </a:solidFill>
              </a:rPr>
              <a:t>, sunrise, sunset, </a:t>
            </a:r>
            <a:r>
              <a:rPr lang="en-US" sz="1700" b="0" i="0" dirty="0" err="1">
                <a:solidFill>
                  <a:schemeClr val="tx1"/>
                </a:solidFill>
              </a:rPr>
              <a:t>shortwave_radiation_sum</a:t>
            </a:r>
            <a:r>
              <a:rPr lang="en-US" sz="1700" b="0" i="0" dirty="0">
                <a:solidFill>
                  <a:schemeClr val="tx1"/>
                </a:solidFill>
              </a:rPr>
              <a:t>, </a:t>
            </a:r>
            <a:r>
              <a:rPr lang="en-US" sz="1700" b="0" i="0" dirty="0" err="1">
                <a:solidFill>
                  <a:schemeClr val="tx1"/>
                </a:solidFill>
              </a:rPr>
              <a:t>precipitation_sum</a:t>
            </a:r>
            <a:r>
              <a:rPr lang="en-US" sz="1700" b="0" i="0" dirty="0">
                <a:solidFill>
                  <a:schemeClr val="tx1"/>
                </a:solidFill>
              </a:rPr>
              <a:t>, </a:t>
            </a:r>
            <a:r>
              <a:rPr lang="en-US" sz="1700" b="0" i="0" dirty="0" err="1">
                <a:solidFill>
                  <a:schemeClr val="tx1"/>
                </a:solidFill>
              </a:rPr>
              <a:t>rain_sum</a:t>
            </a:r>
            <a:r>
              <a:rPr lang="en-US" sz="1700" b="0" i="0" dirty="0">
                <a:solidFill>
                  <a:schemeClr val="tx1"/>
                </a:solidFill>
              </a:rPr>
              <a:t>, </a:t>
            </a:r>
            <a:r>
              <a:rPr lang="en-US" sz="1700" b="0" i="0" dirty="0" err="1">
                <a:solidFill>
                  <a:schemeClr val="tx1"/>
                </a:solidFill>
              </a:rPr>
              <a:t>snowfall_sum</a:t>
            </a:r>
            <a:r>
              <a:rPr lang="en-US" sz="1700" b="0" i="0" dirty="0">
                <a:solidFill>
                  <a:schemeClr val="tx1"/>
                </a:solidFill>
              </a:rPr>
              <a:t>, </a:t>
            </a:r>
            <a:r>
              <a:rPr lang="en-US" sz="1700" b="0" i="0" dirty="0" err="1">
                <a:solidFill>
                  <a:schemeClr val="tx1"/>
                </a:solidFill>
              </a:rPr>
              <a:t>precipitation_hours</a:t>
            </a:r>
            <a:r>
              <a:rPr lang="en-US" sz="1700" b="0" i="0" dirty="0">
                <a:solidFill>
                  <a:schemeClr val="tx1"/>
                </a:solidFill>
              </a:rPr>
              <a:t>, windspeed_10m_max, windgusts_10m_max, winddirection_10m_dominant, et0_fao_evapotranspiration, latitude, longitude, elevation, country, city</a:t>
            </a:r>
          </a:p>
        </p:txBody>
      </p:sp>
    </p:spTree>
    <p:extLst>
      <p:ext uri="{BB962C8B-B14F-4D97-AF65-F5344CB8AC3E}">
        <p14:creationId xmlns:p14="http://schemas.microsoft.com/office/powerpoint/2010/main" val="55488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2E5E7-DB0D-6C5E-FA3C-41811F0897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BD5F2-4547-90F3-210C-2B5658F8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496" y="328066"/>
            <a:ext cx="4276504" cy="4572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00" b="0" dirty="0">
                <a:solidFill>
                  <a:schemeClr val="tx1"/>
                </a:solidFill>
              </a:rPr>
              <a:t>Representation of Unbalanced Data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5C2F34B-4AE5-7CF5-6879-5590DF408155}"/>
              </a:ext>
            </a:extLst>
          </p:cNvPr>
          <p:cNvSpPr txBox="1">
            <a:spLocks/>
          </p:cNvSpPr>
          <p:nvPr/>
        </p:nvSpPr>
        <p:spPr>
          <a:xfrm>
            <a:off x="391886" y="328066"/>
            <a:ext cx="4180114" cy="45720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rgbClr val="0028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00" b="0" dirty="0">
                <a:solidFill>
                  <a:schemeClr val="tx1"/>
                </a:solidFill>
              </a:rPr>
              <a:t>Label – 10 (</a:t>
            </a:r>
            <a:r>
              <a:rPr lang="en-US" sz="1700" b="0" dirty="0" err="1">
                <a:solidFill>
                  <a:schemeClr val="tx1"/>
                </a:solidFill>
              </a:rPr>
              <a:t>weathercode</a:t>
            </a:r>
            <a:r>
              <a:rPr lang="en-US" sz="1700" b="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Picture 6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8CEC3DD9-86B3-24CD-3D19-E9FD17A0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13" y="1091559"/>
            <a:ext cx="3627142" cy="2774446"/>
          </a:xfrm>
          <a:prstGeom prst="rect">
            <a:avLst/>
          </a:prstGeom>
        </p:spPr>
      </p:pic>
      <p:pic>
        <p:nvPicPr>
          <p:cNvPr id="9" name="Picture 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E187DFE-1DAC-CBBF-E07E-E29AF5043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4"/>
          <a:stretch/>
        </p:blipFill>
        <p:spPr>
          <a:xfrm>
            <a:off x="446745" y="1184527"/>
            <a:ext cx="3740498" cy="258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7" y="174171"/>
            <a:ext cx="6654454" cy="892629"/>
          </a:xfrm>
        </p:spPr>
        <p:txBody>
          <a:bodyPr>
            <a:noAutofit/>
          </a:bodyPr>
          <a:lstStyle/>
          <a:p>
            <a:r>
              <a:rPr lang="en-US" sz="2800" dirty="0"/>
              <a:t>Pre-processing</a:t>
            </a:r>
            <a:br>
              <a:rPr lang="en-US" sz="2800" i="0" dirty="0"/>
            </a:b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FF23B-6ACB-46B3-CB56-DAF492B4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91" y="841429"/>
            <a:ext cx="8396889" cy="40277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tx1"/>
                </a:solidFill>
              </a:rPr>
              <a:t>Removing extra features considering correlation with the target(</a:t>
            </a:r>
            <a:r>
              <a:rPr lang="en-US" sz="1800" b="0" i="0" dirty="0" err="1">
                <a:solidFill>
                  <a:schemeClr val="tx1"/>
                </a:solidFill>
              </a:rPr>
              <a:t>weathercode</a:t>
            </a:r>
            <a:r>
              <a:rPr lang="en-US" sz="1800" b="0" i="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97DE78-4F0D-0BCA-84A8-E79C6B93A799}"/>
              </a:ext>
            </a:extLst>
          </p:cNvPr>
          <p:cNvGrpSpPr/>
          <p:nvPr/>
        </p:nvGrpSpPr>
        <p:grpSpPr>
          <a:xfrm>
            <a:off x="628265" y="1301933"/>
            <a:ext cx="3636389" cy="3352111"/>
            <a:chOff x="628265" y="1301933"/>
            <a:chExt cx="3636389" cy="3352111"/>
          </a:xfrm>
        </p:grpSpPr>
        <p:pic>
          <p:nvPicPr>
            <p:cNvPr id="8" name="Picture 7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EA231F9-9A6C-A77D-07D4-643629366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628265" y="1301933"/>
              <a:ext cx="3636389" cy="33521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2C9AFBE-91FC-C145-7651-F9B476484C82}"/>
                </a:ext>
              </a:extLst>
            </p:cNvPr>
            <p:cNvSpPr/>
            <p:nvPr/>
          </p:nvSpPr>
          <p:spPr>
            <a:xfrm>
              <a:off x="1393190" y="2885894"/>
              <a:ext cx="920750" cy="123144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200735A-27A3-E6FF-9920-4527049848B0}"/>
              </a:ext>
            </a:extLst>
          </p:cNvPr>
          <p:cNvSpPr txBox="1">
            <a:spLocks/>
          </p:cNvSpPr>
          <p:nvPr/>
        </p:nvSpPr>
        <p:spPr>
          <a:xfrm>
            <a:off x="4572000" y="2436968"/>
            <a:ext cx="3943735" cy="66950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2855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</a:rPr>
              <a:t>Correlation between elevation and the weather code is too low. </a:t>
            </a:r>
          </a:p>
        </p:txBody>
      </p:sp>
    </p:spTree>
    <p:extLst>
      <p:ext uri="{BB962C8B-B14F-4D97-AF65-F5344CB8AC3E}">
        <p14:creationId xmlns:p14="http://schemas.microsoft.com/office/powerpoint/2010/main" val="223328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7" y="174171"/>
            <a:ext cx="6654454" cy="892629"/>
          </a:xfrm>
        </p:spPr>
        <p:txBody>
          <a:bodyPr>
            <a:noAutofit/>
          </a:bodyPr>
          <a:lstStyle/>
          <a:p>
            <a:r>
              <a:rPr lang="en-US" sz="2800" dirty="0"/>
              <a:t>Pre-processing</a:t>
            </a:r>
            <a:br>
              <a:rPr lang="en-US" sz="2800" i="0" dirty="0"/>
            </a:b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FF23B-6ACB-46B3-CB56-DAF492B4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91" y="841429"/>
            <a:ext cx="8396889" cy="40277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tx1"/>
                </a:solidFill>
              </a:rPr>
              <a:t>Removing extra features considering correlation between features</a:t>
            </a:r>
          </a:p>
        </p:txBody>
      </p:sp>
      <p:pic>
        <p:nvPicPr>
          <p:cNvPr id="6" name="Picture 5" descr="A screenshot of a red and white chart&#10;&#10;Description automatically generated">
            <a:extLst>
              <a:ext uri="{FF2B5EF4-FFF2-40B4-BE49-F238E27FC236}">
                <a16:creationId xmlns:a16="http://schemas.microsoft.com/office/drawing/2014/main" id="{BB4750FD-3C8D-F277-2F6A-21B387FA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4" y="1244200"/>
            <a:ext cx="2872911" cy="305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D3433-AE9D-3650-D65B-F06A0C280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360" y="1237658"/>
            <a:ext cx="2958221" cy="306441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ACF574-20B9-65E3-C407-2EDB0FA00E0D}"/>
              </a:ext>
            </a:extLst>
          </p:cNvPr>
          <p:cNvSpPr/>
          <p:nvPr/>
        </p:nvSpPr>
        <p:spPr>
          <a:xfrm>
            <a:off x="3032760" y="2491922"/>
            <a:ext cx="975360" cy="304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3333504-B5ED-8A38-7EBA-320BE54BDE39}"/>
              </a:ext>
            </a:extLst>
          </p:cNvPr>
          <p:cNvSpPr txBox="1">
            <a:spLocks/>
          </p:cNvSpPr>
          <p:nvPr/>
        </p:nvSpPr>
        <p:spPr>
          <a:xfrm>
            <a:off x="6787006" y="1802149"/>
            <a:ext cx="2143634" cy="20459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2855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i="0" dirty="0">
                <a:solidFill>
                  <a:schemeClr val="tx1"/>
                </a:solidFill>
              </a:rPr>
              <a:t>['temperature_2m_mean',</a:t>
            </a:r>
          </a:p>
          <a:p>
            <a:r>
              <a:rPr lang="en-US" sz="1200" b="0" i="0" dirty="0">
                <a:solidFill>
                  <a:schemeClr val="tx1"/>
                </a:solidFill>
              </a:rPr>
              <a:t> '</a:t>
            </a:r>
            <a:r>
              <a:rPr lang="en-US" sz="1200" b="0" i="0" dirty="0" err="1">
                <a:solidFill>
                  <a:schemeClr val="tx1"/>
                </a:solidFill>
              </a:rPr>
              <a:t>apparent_temperature_max</a:t>
            </a:r>
            <a:r>
              <a:rPr lang="en-US" sz="1200" b="0" i="0" dirty="0">
                <a:solidFill>
                  <a:schemeClr val="tx1"/>
                </a:solidFill>
              </a:rPr>
              <a:t>',</a:t>
            </a:r>
          </a:p>
          <a:p>
            <a:r>
              <a:rPr lang="en-US" sz="1200" b="0" i="0" dirty="0">
                <a:solidFill>
                  <a:schemeClr val="tx1"/>
                </a:solidFill>
              </a:rPr>
              <a:t> '</a:t>
            </a:r>
            <a:r>
              <a:rPr lang="en-US" sz="1200" b="0" i="0" dirty="0" err="1">
                <a:solidFill>
                  <a:schemeClr val="tx1"/>
                </a:solidFill>
              </a:rPr>
              <a:t>apparent_temperature_min</a:t>
            </a:r>
            <a:r>
              <a:rPr lang="en-US" sz="1200" b="0" i="0" dirty="0">
                <a:solidFill>
                  <a:schemeClr val="tx1"/>
                </a:solidFill>
              </a:rPr>
              <a:t>',</a:t>
            </a:r>
          </a:p>
          <a:p>
            <a:r>
              <a:rPr lang="en-US" sz="1200" b="0" i="0" dirty="0">
                <a:solidFill>
                  <a:schemeClr val="tx1"/>
                </a:solidFill>
              </a:rPr>
              <a:t> '</a:t>
            </a:r>
            <a:r>
              <a:rPr lang="en-US" sz="1200" b="0" i="0" dirty="0" err="1">
                <a:solidFill>
                  <a:schemeClr val="tx1"/>
                </a:solidFill>
              </a:rPr>
              <a:t>apparent_temperature_mean</a:t>
            </a:r>
            <a:r>
              <a:rPr lang="en-US" sz="1200" b="0" i="0" dirty="0">
                <a:solidFill>
                  <a:schemeClr val="tx1"/>
                </a:solidFill>
              </a:rPr>
              <a:t>',</a:t>
            </a:r>
          </a:p>
          <a:p>
            <a:r>
              <a:rPr lang="en-US" sz="1200" b="0" i="0" dirty="0">
                <a:solidFill>
                  <a:schemeClr val="tx1"/>
                </a:solidFill>
              </a:rPr>
              <a:t> '</a:t>
            </a:r>
            <a:r>
              <a:rPr lang="en-US" sz="1200" b="0" i="0" dirty="0" err="1">
                <a:solidFill>
                  <a:schemeClr val="tx1"/>
                </a:solidFill>
              </a:rPr>
              <a:t>rain_sum</a:t>
            </a:r>
            <a:r>
              <a:rPr lang="en-US" sz="1200" b="0" i="0" dirty="0">
                <a:solidFill>
                  <a:schemeClr val="tx1"/>
                </a:solidFill>
              </a:rPr>
              <a:t>',</a:t>
            </a:r>
          </a:p>
          <a:p>
            <a:r>
              <a:rPr lang="en-US" sz="1200" b="0" i="0" dirty="0">
                <a:solidFill>
                  <a:schemeClr val="tx1"/>
                </a:solidFill>
              </a:rPr>
              <a:t> 'windgusts_10m_max',</a:t>
            </a:r>
          </a:p>
          <a:p>
            <a:r>
              <a:rPr lang="en-US" sz="1200" b="0" i="0" dirty="0">
                <a:solidFill>
                  <a:schemeClr val="tx1"/>
                </a:solidFill>
              </a:rPr>
              <a:t> 'et0_fao_evapotranspiration']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41FC8C-5F0C-F0E8-FA7F-056D3B09E4BD}"/>
              </a:ext>
            </a:extLst>
          </p:cNvPr>
          <p:cNvSpPr txBox="1">
            <a:spLocks/>
          </p:cNvSpPr>
          <p:nvPr/>
        </p:nvSpPr>
        <p:spPr>
          <a:xfrm>
            <a:off x="6787006" y="1373897"/>
            <a:ext cx="2143634" cy="62265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2855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dirty="0">
                <a:solidFill>
                  <a:schemeClr val="tx1"/>
                </a:solidFill>
              </a:rPr>
              <a:t>Exclude Columns (Considering 0.7 threshold) </a:t>
            </a:r>
          </a:p>
        </p:txBody>
      </p:sp>
    </p:spTree>
    <p:extLst>
      <p:ext uri="{BB962C8B-B14F-4D97-AF65-F5344CB8AC3E}">
        <p14:creationId xmlns:p14="http://schemas.microsoft.com/office/powerpoint/2010/main" val="80010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5B470-84C3-55D6-AB56-3B275702EC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9F0EA-7B0E-C9BE-4B4B-BB6AAF45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17" y="174171"/>
            <a:ext cx="6654454" cy="892629"/>
          </a:xfrm>
        </p:spPr>
        <p:txBody>
          <a:bodyPr>
            <a:noAutofit/>
          </a:bodyPr>
          <a:lstStyle/>
          <a:p>
            <a:r>
              <a:rPr lang="en-US" sz="2800" dirty="0"/>
              <a:t>Pre-processing</a:t>
            </a:r>
            <a:br>
              <a:rPr lang="en-US" sz="2800" i="0" dirty="0"/>
            </a:b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FF23B-6ACB-46B3-CB56-DAF492B4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91" y="841429"/>
            <a:ext cx="4190649" cy="51702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chemeClr val="tx1"/>
                </a:solidFill>
              </a:rPr>
              <a:t>Excluding column based on its unique value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400" b="0" i="0" dirty="0">
              <a:solidFill>
                <a:schemeClr val="tx1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04AAA10-BF95-6E27-F7A2-11FC768EA60B}"/>
              </a:ext>
            </a:extLst>
          </p:cNvPr>
          <p:cNvSpPr txBox="1">
            <a:spLocks/>
          </p:cNvSpPr>
          <p:nvPr/>
        </p:nvSpPr>
        <p:spPr>
          <a:xfrm>
            <a:off x="4671062" y="865414"/>
            <a:ext cx="3924299" cy="276170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2855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LucidaGrande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2855"/>
              </a:buClr>
              <a:buFont typeface="Courier New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chemeClr val="tx1"/>
                </a:solidFill>
              </a:rPr>
              <a:t>Excluding factors which are not affecting to the weather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800" b="0" i="0" dirty="0">
              <a:solidFill>
                <a:schemeClr val="tx1"/>
              </a:solidFill>
            </a:endParaRPr>
          </a:p>
          <a:p>
            <a:pPr lvl="1"/>
            <a:r>
              <a:rPr lang="en-US" sz="800" b="0" i="0" dirty="0">
                <a:solidFill>
                  <a:schemeClr val="tx1"/>
                </a:solidFill>
              </a:rPr>
              <a:t> </a:t>
            </a:r>
            <a:r>
              <a:rPr lang="en-US" sz="1600" b="1" i="0" dirty="0">
                <a:solidFill>
                  <a:schemeClr val="tx1"/>
                </a:solidFill>
              </a:rPr>
              <a:t>'time</a:t>
            </a:r>
            <a:r>
              <a:rPr lang="en-US" sz="1600" b="0" i="0" dirty="0">
                <a:solidFill>
                  <a:schemeClr val="tx1"/>
                </a:solidFill>
              </a:rPr>
              <a:t>' , </a:t>
            </a:r>
            <a:r>
              <a:rPr lang="en-US" sz="1600" b="1" i="0" dirty="0">
                <a:solidFill>
                  <a:schemeClr val="tx1"/>
                </a:solidFill>
              </a:rPr>
              <a:t>'sunrise</a:t>
            </a:r>
            <a:r>
              <a:rPr lang="en-US" sz="1600" b="0" i="0" dirty="0">
                <a:solidFill>
                  <a:schemeClr val="tx1"/>
                </a:solidFill>
              </a:rPr>
              <a:t>’ and </a:t>
            </a:r>
            <a:r>
              <a:rPr lang="en-US" sz="1600" b="1" i="0" dirty="0">
                <a:solidFill>
                  <a:schemeClr val="tx1"/>
                </a:solidFill>
              </a:rPr>
              <a:t>'sunset</a:t>
            </a:r>
            <a:r>
              <a:rPr lang="en-US" sz="1600" b="0" i="0" dirty="0">
                <a:solidFill>
                  <a:schemeClr val="tx1"/>
                </a:solidFill>
              </a:rPr>
              <a:t>'  do not influence the weather .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CC74EE7-D5C6-B49C-211A-AE9463D8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9" y="1363980"/>
            <a:ext cx="2574466" cy="293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8669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6-DCI-113_Branded_PPT_Template_B_Final_FullScreen" id="{42F2A728-38A7-F741-8697-F23A46403293}" vid="{291ADA43-C1E7-0449-827C-A2959B3E2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</TotalTime>
  <Words>757</Words>
  <Application>Microsoft Office PowerPoint</Application>
  <PresentationFormat>On-screen Show (16:9)</PresentationFormat>
  <Paragraphs>162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 New</vt:lpstr>
      <vt:lpstr>LucidaGrande</vt:lpstr>
      <vt:lpstr>Söhne</vt:lpstr>
      <vt:lpstr>Wingdings</vt:lpstr>
      <vt:lpstr>Theme 1</vt:lpstr>
      <vt:lpstr>Weather Prediction Based on Meteorological and Environmental features</vt:lpstr>
      <vt:lpstr>BACKGROUND</vt:lpstr>
      <vt:lpstr>PROBLEM STATEMENT</vt:lpstr>
      <vt:lpstr>METHODOLOGY</vt:lpstr>
      <vt:lpstr>Descriptive statistics of the Dataset </vt:lpstr>
      <vt:lpstr>Representation of Unbalanced Data</vt:lpstr>
      <vt:lpstr>Pre-processing </vt:lpstr>
      <vt:lpstr>Pre-processing </vt:lpstr>
      <vt:lpstr>Pre-processing </vt:lpstr>
      <vt:lpstr>Pre-processing </vt:lpstr>
      <vt:lpstr>Pre-processing </vt:lpstr>
      <vt:lpstr>Data Splitting</vt:lpstr>
      <vt:lpstr>Handling Imbalanced Data</vt:lpstr>
      <vt:lpstr>SVM Model</vt:lpstr>
      <vt:lpstr>Performance Measure of SVM Model</vt:lpstr>
      <vt:lpstr>Random Forest Model</vt:lpstr>
      <vt:lpstr>Performance Measure of Random Forest Model</vt:lpstr>
      <vt:lpstr>Comparison of the two Models - Best Models</vt:lpstr>
      <vt:lpstr>Comparison of the two Models</vt:lpstr>
      <vt:lpstr>Comparison of the two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Supipi Karunathilaka</cp:lastModifiedBy>
  <cp:revision>146</cp:revision>
  <dcterms:created xsi:type="dcterms:W3CDTF">2016-10-24T19:40:55Z</dcterms:created>
  <dcterms:modified xsi:type="dcterms:W3CDTF">2024-01-17T04:20:02Z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2024-01-15T10:19:59Z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c931acbb-8258-4bbc-8504-4ab3e66aefb6</vt:lpwstr>
  </property>
  <property fmtid="{D5CDD505-2E9C-101B-9397-08002B2CF9AE}" pid="7" name="MSIP_Label_defa4170-0d19-0005-0004-bc88714345d2_ActionId">
    <vt:lpwstr>094fbcca-a508-4a17-b49a-24fa86a5f171</vt:lpwstr>
  </property>
  <property fmtid="{D5CDD505-2E9C-101B-9397-08002B2CF9AE}" pid="8" name="MSIP_Label_defa4170-0d19-0005-0004-bc88714345d2_ContentBits">
    <vt:lpwstr>0</vt:lpwstr>
  </property>
</Properties>
</file>